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71" autoAdjust="0"/>
    <p:restoredTop sz="94660"/>
  </p:normalViewPr>
  <p:slideViewPr>
    <p:cSldViewPr>
      <p:cViewPr varScale="1">
        <p:scale>
          <a:sx n="104" d="100"/>
          <a:sy n="104" d="100"/>
        </p:scale>
        <p:origin x="-198"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DC2530-F52A-4B76-AD58-E64D30F382C5}" type="datetimeFigureOut">
              <a:rPr lang="en-US" smtClean="0"/>
              <a:t>3/30/2012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D2602E-D2B8-4AF9-A5D7-7D7DF09334F8}" type="slidenum">
              <a:rPr lang="en-US" smtClean="0"/>
              <a:t>‹#›</a:t>
            </a:fld>
            <a:endParaRPr lang="en-US"/>
          </a:p>
        </p:txBody>
      </p:sp>
    </p:spTree>
    <p:extLst>
      <p:ext uri="{BB962C8B-B14F-4D97-AF65-F5344CB8AC3E}">
        <p14:creationId xmlns:p14="http://schemas.microsoft.com/office/powerpoint/2010/main" val="4176586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2602E-D2B8-4AF9-A5D7-7D7DF09334F8}" type="slidenum">
              <a:rPr lang="en-US" smtClean="0"/>
              <a:t>3</a:t>
            </a:fld>
            <a:endParaRPr lang="en-US"/>
          </a:p>
        </p:txBody>
      </p:sp>
    </p:spTree>
    <p:extLst>
      <p:ext uri="{BB962C8B-B14F-4D97-AF65-F5344CB8AC3E}">
        <p14:creationId xmlns:p14="http://schemas.microsoft.com/office/powerpoint/2010/main" val="2495285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2602E-D2B8-4AF9-A5D7-7D7DF09334F8}" type="slidenum">
              <a:rPr lang="en-US" smtClean="0"/>
              <a:t>9</a:t>
            </a:fld>
            <a:endParaRPr lang="en-US"/>
          </a:p>
        </p:txBody>
      </p:sp>
    </p:spTree>
    <p:extLst>
      <p:ext uri="{BB962C8B-B14F-4D97-AF65-F5344CB8AC3E}">
        <p14:creationId xmlns:p14="http://schemas.microsoft.com/office/powerpoint/2010/main" val="471314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2602E-D2B8-4AF9-A5D7-7D7DF09334F8}" type="slidenum">
              <a:rPr lang="en-US" smtClean="0"/>
              <a:t>13</a:t>
            </a:fld>
            <a:endParaRPr lang="en-US"/>
          </a:p>
        </p:txBody>
      </p:sp>
    </p:spTree>
    <p:extLst>
      <p:ext uri="{BB962C8B-B14F-4D97-AF65-F5344CB8AC3E}">
        <p14:creationId xmlns:p14="http://schemas.microsoft.com/office/powerpoint/2010/main" val="1119584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38C30A-A714-4EFF-B9EC-7C25A68EFDC6}"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Taina Quiles</a:t>
            </a:r>
            <a:endParaRPr lang="en-US"/>
          </a:p>
        </p:txBody>
      </p:sp>
      <p:sp>
        <p:nvSpPr>
          <p:cNvPr id="6" name="Slide Number Placeholder 5"/>
          <p:cNvSpPr>
            <a:spLocks noGrp="1"/>
          </p:cNvSpPr>
          <p:nvPr>
            <p:ph type="sldNum" sz="quarter" idx="12"/>
          </p:nvPr>
        </p:nvSpPr>
        <p:spPr/>
        <p:txBody>
          <a:bodyPr/>
          <a:lstStyle/>
          <a:p>
            <a:fld id="{CEA0C0F4-A98D-4B24-AF82-8744BCFA23F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64BE9B-BE3D-4A0E-A16A-57B7FAC03116}"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Taina Quiles</a:t>
            </a:r>
            <a:endParaRPr lang="en-US"/>
          </a:p>
        </p:txBody>
      </p:sp>
      <p:sp>
        <p:nvSpPr>
          <p:cNvPr id="6" name="Slide Number Placeholder 5"/>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419FE51-377F-4587-BC13-C4D66C7FA42E}"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Taina Quiles</a:t>
            </a:r>
            <a:endParaRPr lang="en-US"/>
          </a:p>
        </p:txBody>
      </p:sp>
      <p:sp>
        <p:nvSpPr>
          <p:cNvPr id="6" name="Slide Number Placeholder 5"/>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1DFEFF-BBDB-403F-B38E-1A660FCD45EE}"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Taina Quiles</a:t>
            </a:r>
            <a:endParaRPr lang="en-US"/>
          </a:p>
        </p:txBody>
      </p:sp>
      <p:sp>
        <p:nvSpPr>
          <p:cNvPr id="6" name="Slide Number Placeholder 5"/>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CB9E20-A883-4DD4-B4B4-CCAE7474441F}"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Taina Quiles</a:t>
            </a:r>
            <a:endParaRPr lang="en-US"/>
          </a:p>
        </p:txBody>
      </p:sp>
      <p:sp>
        <p:nvSpPr>
          <p:cNvPr id="6" name="Slide Number Placeholder 5"/>
          <p:cNvSpPr>
            <a:spLocks noGrp="1"/>
          </p:cNvSpPr>
          <p:nvPr>
            <p:ph type="sldNum" sz="quarter" idx="12"/>
          </p:nvPr>
        </p:nvSpPr>
        <p:spPr/>
        <p:txBody>
          <a:bodyPr/>
          <a:lstStyle/>
          <a:p>
            <a:fld id="{CEA0C0F4-A98D-4B24-AF82-8744BCFA23F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009307-0336-4E95-8284-5FED51D25F45}" type="datetime1">
              <a:rPr lang="en-US" smtClean="0"/>
              <a:t>3/30/2012</a:t>
            </a:fld>
            <a:endParaRPr lang="en-US"/>
          </a:p>
        </p:txBody>
      </p:sp>
      <p:sp>
        <p:nvSpPr>
          <p:cNvPr id="6" name="Footer Placeholder 5"/>
          <p:cNvSpPr>
            <a:spLocks noGrp="1"/>
          </p:cNvSpPr>
          <p:nvPr>
            <p:ph type="ftr" sz="quarter" idx="11"/>
          </p:nvPr>
        </p:nvSpPr>
        <p:spPr/>
        <p:txBody>
          <a:bodyPr/>
          <a:lstStyle/>
          <a:p>
            <a:r>
              <a:rPr lang="en-US" smtClean="0"/>
              <a:t>Taina Quiles</a:t>
            </a:r>
            <a:endParaRPr lang="en-US"/>
          </a:p>
        </p:txBody>
      </p:sp>
      <p:sp>
        <p:nvSpPr>
          <p:cNvPr id="7" name="Slide Number Placeholder 6"/>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75E497-4E69-415D-A159-3067740A55EB}" type="datetime1">
              <a:rPr lang="en-US" smtClean="0"/>
              <a:t>3/30/2012</a:t>
            </a:fld>
            <a:endParaRPr lang="en-US"/>
          </a:p>
        </p:txBody>
      </p:sp>
      <p:sp>
        <p:nvSpPr>
          <p:cNvPr id="8" name="Footer Placeholder 7"/>
          <p:cNvSpPr>
            <a:spLocks noGrp="1"/>
          </p:cNvSpPr>
          <p:nvPr>
            <p:ph type="ftr" sz="quarter" idx="11"/>
          </p:nvPr>
        </p:nvSpPr>
        <p:spPr/>
        <p:txBody>
          <a:bodyPr/>
          <a:lstStyle/>
          <a:p>
            <a:r>
              <a:rPr lang="en-US" smtClean="0"/>
              <a:t>Taina Quiles</a:t>
            </a:r>
            <a:endParaRPr lang="en-US"/>
          </a:p>
        </p:txBody>
      </p:sp>
      <p:sp>
        <p:nvSpPr>
          <p:cNvPr id="9" name="Slide Number Placeholder 8"/>
          <p:cNvSpPr>
            <a:spLocks noGrp="1"/>
          </p:cNvSpPr>
          <p:nvPr>
            <p:ph type="sldNum" sz="quarter" idx="12"/>
          </p:nvPr>
        </p:nvSpPr>
        <p:spPr/>
        <p:txBody>
          <a:bodyPr/>
          <a:lstStyle/>
          <a:p>
            <a:fld id="{CEA0C0F4-A98D-4B24-AF82-8744BCFA23F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55E373-42FF-4AF9-AB57-CAFC7D4851E4}" type="datetime1">
              <a:rPr lang="en-US" smtClean="0"/>
              <a:t>3/30/2012</a:t>
            </a:fld>
            <a:endParaRPr lang="en-US"/>
          </a:p>
        </p:txBody>
      </p:sp>
      <p:sp>
        <p:nvSpPr>
          <p:cNvPr id="4" name="Footer Placeholder 3"/>
          <p:cNvSpPr>
            <a:spLocks noGrp="1"/>
          </p:cNvSpPr>
          <p:nvPr>
            <p:ph type="ftr" sz="quarter" idx="11"/>
          </p:nvPr>
        </p:nvSpPr>
        <p:spPr/>
        <p:txBody>
          <a:bodyPr/>
          <a:lstStyle/>
          <a:p>
            <a:r>
              <a:rPr lang="en-US" smtClean="0"/>
              <a:t>Taina Quiles</a:t>
            </a:r>
            <a:endParaRPr lang="en-US"/>
          </a:p>
        </p:txBody>
      </p:sp>
      <p:sp>
        <p:nvSpPr>
          <p:cNvPr id="5" name="Slide Number Placeholder 4"/>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71F157-5494-4892-863D-5AB64627096F}" type="datetime1">
              <a:rPr lang="en-US" smtClean="0"/>
              <a:t>3/30/2012</a:t>
            </a:fld>
            <a:endParaRPr lang="en-US"/>
          </a:p>
        </p:txBody>
      </p:sp>
      <p:sp>
        <p:nvSpPr>
          <p:cNvPr id="3" name="Footer Placeholder 2"/>
          <p:cNvSpPr>
            <a:spLocks noGrp="1"/>
          </p:cNvSpPr>
          <p:nvPr>
            <p:ph type="ftr" sz="quarter" idx="11"/>
          </p:nvPr>
        </p:nvSpPr>
        <p:spPr/>
        <p:txBody>
          <a:bodyPr/>
          <a:lstStyle/>
          <a:p>
            <a:r>
              <a:rPr lang="en-US" smtClean="0"/>
              <a:t>Taina Quiles</a:t>
            </a:r>
            <a:endParaRPr lang="en-US"/>
          </a:p>
        </p:txBody>
      </p:sp>
      <p:sp>
        <p:nvSpPr>
          <p:cNvPr id="4" name="Slide Number Placeholder 3"/>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E4ECF-9474-44FE-8270-9923C5F3313F}" type="datetime1">
              <a:rPr lang="en-US" smtClean="0"/>
              <a:t>3/30/2012</a:t>
            </a:fld>
            <a:endParaRPr lang="en-US"/>
          </a:p>
        </p:txBody>
      </p:sp>
      <p:sp>
        <p:nvSpPr>
          <p:cNvPr id="6" name="Footer Placeholder 5"/>
          <p:cNvSpPr>
            <a:spLocks noGrp="1"/>
          </p:cNvSpPr>
          <p:nvPr>
            <p:ph type="ftr" sz="quarter" idx="11"/>
          </p:nvPr>
        </p:nvSpPr>
        <p:spPr/>
        <p:txBody>
          <a:bodyPr/>
          <a:lstStyle/>
          <a:p>
            <a:r>
              <a:rPr lang="en-US" smtClean="0"/>
              <a:t>Taina Quiles</a:t>
            </a:r>
            <a:endParaRPr lang="en-US"/>
          </a:p>
        </p:txBody>
      </p:sp>
      <p:sp>
        <p:nvSpPr>
          <p:cNvPr id="7" name="Slide Number Placeholder 6"/>
          <p:cNvSpPr>
            <a:spLocks noGrp="1"/>
          </p:cNvSpPr>
          <p:nvPr>
            <p:ph type="sldNum" sz="quarter" idx="12"/>
          </p:nvPr>
        </p:nvSpPr>
        <p:spPr/>
        <p:txBody>
          <a:bodyPr/>
          <a:lstStyle/>
          <a:p>
            <a:fld id="{CEA0C0F4-A98D-4B24-AF82-8744BCFA23F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B61EF9-4612-475B-B44F-AE1DEF6EE90B}" type="datetime1">
              <a:rPr lang="en-US" smtClean="0"/>
              <a:t>3/30/2012</a:t>
            </a:fld>
            <a:endParaRPr lang="en-US"/>
          </a:p>
        </p:txBody>
      </p:sp>
      <p:sp>
        <p:nvSpPr>
          <p:cNvPr id="6" name="Footer Placeholder 5"/>
          <p:cNvSpPr>
            <a:spLocks noGrp="1"/>
          </p:cNvSpPr>
          <p:nvPr>
            <p:ph type="ftr" sz="quarter" idx="11"/>
          </p:nvPr>
        </p:nvSpPr>
        <p:spPr/>
        <p:txBody>
          <a:bodyPr/>
          <a:lstStyle/>
          <a:p>
            <a:r>
              <a:rPr lang="en-US" smtClean="0"/>
              <a:t>Taina Quiles</a:t>
            </a:r>
            <a:endParaRPr lang="en-US"/>
          </a:p>
        </p:txBody>
      </p:sp>
      <p:sp>
        <p:nvSpPr>
          <p:cNvPr id="7" name="Slide Number Placeholder 6"/>
          <p:cNvSpPr>
            <a:spLocks noGrp="1"/>
          </p:cNvSpPr>
          <p:nvPr>
            <p:ph type="sldNum" sz="quarter" idx="12"/>
          </p:nvPr>
        </p:nvSpPr>
        <p:spPr/>
        <p:txBody>
          <a:bodyPr/>
          <a:lstStyle/>
          <a:p>
            <a:fld id="{CEA0C0F4-A98D-4B24-AF82-8744BCFA23F8}"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47DB965-0EBC-4EEF-AD21-3CC811D92030}" type="datetime1">
              <a:rPr lang="en-US" smtClean="0"/>
              <a:t>3/30/2012</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lang="en-US" smtClean="0"/>
              <a:t>Taina Quiles</a:t>
            </a:r>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EA0C0F4-A98D-4B24-AF82-8744BCFA23F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hf sldNum="0"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8" Type="http://schemas.openxmlformats.org/officeDocument/2006/relationships/hyperlink" Target="http://www.history.com/topics/bill-of-rights/photos" TargetMode="External"/><Relationship Id="rId13" Type="http://schemas.openxmlformats.org/officeDocument/2006/relationships/hyperlink" Target="http://www.google.com/search?hl=en&amp;q=bill+of+rights&amp;bav=on.2,or.r_gc.r_pw.r_qf.,cf.osb&amp;biw=1117&amp;bih=722&amp;wrapid=tlif133293606057810&amp;safe=active&amp;um=1&amp;ie=UTF-8&amp;tbm=isch&amp;source=og&amp;sa=N&amp;tab=wi&amp;ei=Qv5yT-buLcPh0QHX8JC-AQ" TargetMode="External"/><Relationship Id="rId3" Type="http://schemas.openxmlformats.org/officeDocument/2006/relationships/hyperlink" Target="http://www.ratical.org/co-globalize/BillOfRights.html" TargetMode="External"/><Relationship Id="rId7" Type="http://schemas.openxmlformats.org/officeDocument/2006/relationships/hyperlink" Target="http://connect.in.com/bill-of-rights/photos-1-1-1-c125397b74f8f4643289c361b1655aa7.html" TargetMode="External"/><Relationship Id="rId12" Type="http://schemas.openxmlformats.org/officeDocument/2006/relationships/hyperlink" Target="http://connect.in.com/english-bill-of-rights/images-bill-of-rights-1791-commentary-by-michael-a-genovese-and-kristina--6-5016281787007108.html"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connect.in.com/bill-of-rights/photos-1-1-1-0bf82e84d485c2972583558ff20d90fc.html" TargetMode="External"/><Relationship Id="rId11" Type="http://schemas.openxmlformats.org/officeDocument/2006/relationships/hyperlink" Target="http://connect.in.com/english-bill-of-rights/images-bill-of-rights-1-4530400739852843.html" TargetMode="External"/><Relationship Id="rId5" Type="http://schemas.openxmlformats.org/officeDocument/2006/relationships/hyperlink" Target="http://www.shmoop.com/constitution/photo-constitution-signatures.html" TargetMode="External"/><Relationship Id="rId10" Type="http://schemas.openxmlformats.org/officeDocument/2006/relationships/hyperlink" Target="http://www.classbrain.com/artteenst/publish/bill_of_rights.shtml" TargetMode="External"/><Relationship Id="rId4" Type="http://schemas.openxmlformats.org/officeDocument/2006/relationships/hyperlink" Target="http://www.shmoop.com/constitution/photo-united-states-constitution.html" TargetMode="External"/><Relationship Id="rId9" Type="http://schemas.openxmlformats.org/officeDocument/2006/relationships/hyperlink" Target="http://www.archives.gov/exhibits/charters/bill_of_rights_zoom_1.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3432" y="3505200"/>
            <a:ext cx="6400800" cy="1752600"/>
          </a:xfrm>
        </p:spPr>
        <p:txBody>
          <a:bodyPr>
            <a:normAutofit lnSpcReduction="10000"/>
          </a:bodyPr>
          <a:lstStyle/>
          <a:p>
            <a:r>
              <a:rPr lang="en-US" dirty="0" smtClean="0">
                <a:solidFill>
                  <a:schemeClr val="tx1"/>
                </a:solidFill>
                <a:latin typeface="Arial Rounded MT Bold" pitchFamily="34" charset="0"/>
              </a:rPr>
              <a:t>By: Taina </a:t>
            </a:r>
            <a:r>
              <a:rPr lang="en-US" dirty="0" err="1" smtClean="0">
                <a:solidFill>
                  <a:schemeClr val="tx1"/>
                </a:solidFill>
                <a:latin typeface="Arial Rounded MT Bold" pitchFamily="34" charset="0"/>
              </a:rPr>
              <a:t>Quiles</a:t>
            </a:r>
            <a:endParaRPr lang="en-US" dirty="0" smtClean="0">
              <a:solidFill>
                <a:schemeClr val="tx1"/>
              </a:solidFill>
              <a:latin typeface="Arial Rounded MT Bold" pitchFamily="34" charset="0"/>
            </a:endParaRPr>
          </a:p>
          <a:p>
            <a:r>
              <a:rPr lang="en-US" dirty="0" smtClean="0">
                <a:solidFill>
                  <a:schemeClr val="tx1"/>
                </a:solidFill>
                <a:latin typeface="Arial Rounded MT Bold" pitchFamily="34" charset="0"/>
              </a:rPr>
              <a:t>March 19, 2012</a:t>
            </a:r>
          </a:p>
          <a:p>
            <a:r>
              <a:rPr lang="en-US" dirty="0" smtClean="0">
                <a:solidFill>
                  <a:schemeClr val="tx1"/>
                </a:solidFill>
                <a:latin typeface="Arial Rounded MT Bold" pitchFamily="34" charset="0"/>
              </a:rPr>
              <a:t>Gr. 8 – HR B227 </a:t>
            </a:r>
          </a:p>
          <a:p>
            <a:r>
              <a:rPr lang="en-US" dirty="0" smtClean="0">
                <a:solidFill>
                  <a:schemeClr val="tx1"/>
                </a:solidFill>
                <a:latin typeface="Arial Rounded MT Bold" pitchFamily="34" charset="0"/>
              </a:rPr>
              <a:t>Computer Enrichment </a:t>
            </a:r>
            <a:endParaRPr lang="en-US" dirty="0">
              <a:solidFill>
                <a:schemeClr val="tx1"/>
              </a:solidFill>
              <a:latin typeface="Arial Rounded MT Bold" pitchFamily="34" charset="0"/>
            </a:endParaRPr>
          </a:p>
        </p:txBody>
      </p:sp>
      <p:sp>
        <p:nvSpPr>
          <p:cNvPr id="4" name="Rectangle 3"/>
          <p:cNvSpPr/>
          <p:nvPr/>
        </p:nvSpPr>
        <p:spPr>
          <a:xfrm>
            <a:off x="2080971" y="990600"/>
            <a:ext cx="4745722" cy="1754326"/>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lumMod val="75000"/>
                    <a:alpha val="95000"/>
                  </a:schemeClr>
                </a:solidFill>
                <a:effectLst>
                  <a:innerShdw blurRad="50900" dist="38500" dir="13500000">
                    <a:srgbClr val="000000">
                      <a:alpha val="60000"/>
                    </a:srgbClr>
                  </a:innerShdw>
                </a:effectLst>
                <a:latin typeface="Arial Rounded MT Bold" pitchFamily="34" charset="0"/>
              </a:rPr>
              <a:t>Constitution:</a:t>
            </a:r>
          </a:p>
          <a:p>
            <a:pPr algn="ctr"/>
            <a:r>
              <a:rPr lang="en-US" sz="5400" b="1" cap="none" spc="50" dirty="0" smtClean="0">
                <a:ln w="13500">
                  <a:solidFill>
                    <a:schemeClr val="accent1">
                      <a:shade val="2500"/>
                      <a:alpha val="6500"/>
                    </a:schemeClr>
                  </a:solidFill>
                  <a:prstDash val="solid"/>
                </a:ln>
                <a:solidFill>
                  <a:schemeClr val="accent1">
                    <a:lumMod val="75000"/>
                    <a:alpha val="95000"/>
                  </a:schemeClr>
                </a:solidFill>
                <a:effectLst>
                  <a:innerShdw blurRad="50900" dist="38500" dir="13500000">
                    <a:srgbClr val="000000">
                      <a:alpha val="60000"/>
                    </a:srgbClr>
                  </a:innerShdw>
                </a:effectLst>
                <a:latin typeface="Arial Rounded MT Bold" pitchFamily="34" charset="0"/>
              </a:rPr>
              <a:t> Bill of Rights</a:t>
            </a:r>
            <a:endParaRPr lang="en-US" sz="5400" b="1" cap="none" spc="50" dirty="0">
              <a:ln w="13500">
                <a:solidFill>
                  <a:schemeClr val="accent1">
                    <a:shade val="2500"/>
                    <a:alpha val="6500"/>
                  </a:schemeClr>
                </a:solidFill>
                <a:prstDash val="solid"/>
              </a:ln>
              <a:solidFill>
                <a:schemeClr val="accent1">
                  <a:lumMod val="75000"/>
                  <a:alpha val="95000"/>
                </a:schemeClr>
              </a:solidFill>
              <a:effectLst>
                <a:innerShdw blurRad="50900" dist="38500" dir="13500000">
                  <a:srgbClr val="000000">
                    <a:alpha val="60000"/>
                  </a:srgbClr>
                </a:innerShdw>
              </a:effectLst>
              <a:latin typeface="Arial Rounded MT Bold"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962400"/>
            <a:ext cx="3355258"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087029166"/>
      </p:ext>
    </p:extLst>
  </p:cSld>
  <p:clrMapOvr>
    <a:masterClrMapping/>
  </p:clrMapOvr>
  <mc:AlternateContent xmlns:mc="http://schemas.openxmlformats.org/markup-compatibility/2006" xmlns:p14="http://schemas.microsoft.com/office/powerpoint/2010/main">
    <mc:Choice Requires="p14">
      <p:transition spd="slow" p14:dur="4400" advTm="7492">
        <p14:honeycomb/>
      </p:transition>
    </mc:Choice>
    <mc:Fallback xmlns="">
      <p:transition spd="slow" advTm="749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7" dur="2000" fill="hold"/>
                                        <p:tgtEl>
                                          <p:spTgt spid="3">
                                            <p:txEl>
                                              <p:pRg st="0" end="0"/>
                                            </p:txEl>
                                          </p:spTgt>
                                        </p:tgtEl>
                                        <p:attrNameLst>
                                          <p:attrName>ppt_h</p:attrName>
                                        </p:attrNameLst>
                                      </p:cBhvr>
                                      <p:tavLst>
                                        <p:tav tm="0">
                                          <p:val>
                                            <p:strVal val="#ppt_h"/>
                                          </p:val>
                                        </p:tav>
                                        <p:tav tm="100000">
                                          <p:val>
                                            <p:strVal val="#ppt_h"/>
                                          </p:val>
                                        </p:tav>
                                      </p:tavLst>
                                    </p:anim>
                                  </p:childTnLst>
                                </p:cTn>
                              </p:par>
                              <p:par>
                                <p:cTn id="18" presetID="45"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2" dur="2000" fill="hold"/>
                                        <p:tgtEl>
                                          <p:spTgt spid="3">
                                            <p:txEl>
                                              <p:pRg st="1" end="1"/>
                                            </p:txEl>
                                          </p:spTgt>
                                        </p:tgtEl>
                                        <p:attrNameLst>
                                          <p:attrName>ppt_h</p:attrName>
                                        </p:attrNameLst>
                                      </p:cBhvr>
                                      <p:tavLst>
                                        <p:tav tm="0">
                                          <p:val>
                                            <p:strVal val="#ppt_h"/>
                                          </p:val>
                                        </p:tav>
                                        <p:tav tm="100000">
                                          <p:val>
                                            <p:strVal val="#ppt_h"/>
                                          </p:val>
                                        </p:tav>
                                      </p:tavLst>
                                    </p:anim>
                                  </p:childTnLst>
                                </p:cTn>
                              </p:par>
                              <p:par>
                                <p:cTn id="23" presetID="45"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2000"/>
                                        <p:tgtEl>
                                          <p:spTgt spid="3">
                                            <p:txEl>
                                              <p:pRg st="2" end="2"/>
                                            </p:txEl>
                                          </p:spTgt>
                                        </p:tgtEl>
                                      </p:cBhvr>
                                    </p:animEffect>
                                    <p:anim calcmode="lin" valueType="num">
                                      <p:cBhvr>
                                        <p:cTn id="26"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7" dur="2000" fill="hold"/>
                                        <p:tgtEl>
                                          <p:spTgt spid="3">
                                            <p:txEl>
                                              <p:pRg st="2" end="2"/>
                                            </p:txEl>
                                          </p:spTgt>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2000"/>
                                        <p:tgtEl>
                                          <p:spTgt spid="3">
                                            <p:txEl>
                                              <p:pRg st="3" end="3"/>
                                            </p:txEl>
                                          </p:spTgt>
                                        </p:tgtEl>
                                      </p:cBhvr>
                                    </p:animEffect>
                                    <p:anim calcmode="lin" valueType="num">
                                      <p:cBhvr>
                                        <p:cTn id="31"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2"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wheel(1)">
                                      <p:cBhvr>
                                        <p:cTn id="3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3" name="Rectangle 2"/>
          <p:cNvSpPr/>
          <p:nvPr/>
        </p:nvSpPr>
        <p:spPr>
          <a:xfrm>
            <a:off x="38556" y="457200"/>
            <a:ext cx="9066905" cy="769441"/>
          </a:xfrm>
          <a:prstGeom prst="rect">
            <a:avLst/>
          </a:prstGeom>
          <a:noFill/>
        </p:spPr>
        <p:txBody>
          <a:bodyPr wrap="none" lIns="91440" tIns="45720" rIns="91440" bIns="45720">
            <a:spAutoFit/>
          </a:bodyPr>
          <a:lstStyle/>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Rule of Construction of Constitution</a:t>
            </a:r>
            <a:endParaRPr lang="en-US"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6553200" y="1447800"/>
            <a:ext cx="2324108" cy="5016758"/>
          </a:xfrm>
          <a:prstGeom prst="rect">
            <a:avLst/>
          </a:prstGeom>
          <a:noFill/>
        </p:spPr>
        <p:txBody>
          <a:bodyPr wrap="square" rtlCol="0">
            <a:spAutoFit/>
          </a:bodyPr>
          <a:lstStyle/>
          <a:p>
            <a:pPr algn="ctr"/>
            <a:r>
              <a:rPr lang="en-US" sz="2000" dirty="0" smtClean="0">
                <a:solidFill>
                  <a:schemeClr val="accent1">
                    <a:lumMod val="75000"/>
                  </a:schemeClr>
                </a:solidFill>
                <a:latin typeface="Arial Rounded MT Bold" pitchFamily="34" charset="0"/>
              </a:rPr>
              <a:t>9. Just because only these rights are listed in the constitution does not mean you do not have any other rights also.</a:t>
            </a:r>
          </a:p>
          <a:p>
            <a:pPr algn="ctr"/>
            <a:r>
              <a:rPr lang="en-US" sz="2000" dirty="0" smtClean="0">
                <a:solidFill>
                  <a:schemeClr val="accent1">
                    <a:lumMod val="75000"/>
                  </a:schemeClr>
                </a:solidFill>
                <a:latin typeface="Arial Rounded MT Bold" pitchFamily="34" charset="0"/>
              </a:rPr>
              <a:t>Today all laws are listed. Some are not really regulated. Congress may make useless laws today but keep them anyway.</a:t>
            </a:r>
            <a:endParaRPr lang="en-US" sz="2000" dirty="0">
              <a:solidFill>
                <a:schemeClr val="accent1">
                  <a:lumMod val="75000"/>
                </a:schemeClr>
              </a:solidFill>
              <a:latin typeface="Arial Rounded MT Bold"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89179"/>
            <a:ext cx="3855904"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419600" y="1981200"/>
            <a:ext cx="1905000" cy="4093428"/>
          </a:xfrm>
          <a:prstGeom prst="rect">
            <a:avLst/>
          </a:prstGeom>
        </p:spPr>
        <p:txBody>
          <a:bodyPr wrap="square">
            <a:spAutoFit/>
          </a:bodyPr>
          <a:lstStyle/>
          <a:p>
            <a:pPr algn="ctr"/>
            <a:r>
              <a:rPr lang="en-US" sz="2000" dirty="0">
                <a:solidFill>
                  <a:schemeClr val="accent1">
                    <a:lumMod val="75000"/>
                  </a:schemeClr>
                </a:solidFill>
                <a:latin typeface="Arial Rounded MT Bold" pitchFamily="34" charset="0"/>
              </a:rPr>
              <a:t>The enumeration in the Constitution, of certain rights, shall not be construed to deny or disparage others retained by the people. </a:t>
            </a:r>
          </a:p>
        </p:txBody>
      </p:sp>
    </p:spTree>
    <p:custDataLst>
      <p:tags r:id="rId1"/>
    </p:custDataLst>
    <p:extLst>
      <p:ext uri="{BB962C8B-B14F-4D97-AF65-F5344CB8AC3E}">
        <p14:creationId xmlns:p14="http://schemas.microsoft.com/office/powerpoint/2010/main" val="445422317"/>
      </p:ext>
    </p:extLst>
  </p:cSld>
  <p:clrMapOvr>
    <a:masterClrMapping/>
  </p:clrMapOvr>
  <mc:AlternateContent xmlns:mc="http://schemas.openxmlformats.org/markup-compatibility/2006" xmlns:p14="http://schemas.microsoft.com/office/powerpoint/2010/main">
    <mc:Choice Requires="p14">
      <p:transition spd="slow" p14:dur="4000" advTm="21960">
        <p14:vortex dir="u"/>
      </p:transition>
    </mc:Choice>
    <mc:Fallback xmlns="">
      <p:transition spd="slow" advTm="2196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6146"/>
                                        </p:tgtEl>
                                        <p:attrNameLst>
                                          <p:attrName>style.visibility</p:attrName>
                                        </p:attrNameLst>
                                      </p:cBhvr>
                                      <p:to>
                                        <p:strVal val="visible"/>
                                      </p:to>
                                    </p:set>
                                    <p:animEffect transition="in" filter="wheel(1)">
                                      <p:cBhvr>
                                        <p:cTn id="15" dur="2000"/>
                                        <p:tgtEl>
                                          <p:spTgt spid="6146"/>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ppt_w</p:attrName>
                                        </p:attrNameLst>
                                      </p:cBhvr>
                                      <p:tavLst>
                                        <p:tav tm="0" fmla="#ppt_w*sin(2.5*pi*$)">
                                          <p:val>
                                            <p:fltVal val="0"/>
                                          </p:val>
                                        </p:tav>
                                        <p:tav tm="100000">
                                          <p:val>
                                            <p:fltVal val="1"/>
                                          </p:val>
                                        </p:tav>
                                      </p:tavLst>
                                    </p:anim>
                                    <p:anim calcmode="lin" valueType="num">
                                      <p:cBhvr>
                                        <p:cTn id="2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3" name="Rectangle 2"/>
          <p:cNvSpPr/>
          <p:nvPr/>
        </p:nvSpPr>
        <p:spPr>
          <a:xfrm>
            <a:off x="210877" y="457200"/>
            <a:ext cx="8722260" cy="769441"/>
          </a:xfrm>
          <a:prstGeom prst="rect">
            <a:avLst/>
          </a:prstGeom>
          <a:noFill/>
        </p:spPr>
        <p:txBody>
          <a:bodyPr wrap="none" lIns="91440" tIns="45720" rIns="91440" bIns="45720">
            <a:spAutoFit/>
          </a:bodyPr>
          <a:lstStyle/>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Right of States Under Constitution</a:t>
            </a:r>
            <a:endParaRPr lang="en-US"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2121408" y="4364712"/>
            <a:ext cx="6738576" cy="2523768"/>
          </a:xfrm>
          <a:prstGeom prst="rect">
            <a:avLst/>
          </a:prstGeom>
          <a:noFill/>
        </p:spPr>
        <p:txBody>
          <a:bodyPr wrap="square" rtlCol="0">
            <a:spAutoFit/>
          </a:bodyPr>
          <a:lstStyle/>
          <a:p>
            <a:pPr algn="ctr"/>
            <a:r>
              <a:rPr lang="en-US" sz="2000" dirty="0" smtClean="0">
                <a:solidFill>
                  <a:schemeClr val="accent1">
                    <a:lumMod val="75000"/>
                  </a:schemeClr>
                </a:solidFill>
                <a:latin typeface="Arial Rounded MT Bold" pitchFamily="34" charset="0"/>
              </a:rPr>
              <a:t>10.</a:t>
            </a:r>
            <a:r>
              <a:rPr lang="en-US" sz="2000" dirty="0">
                <a:solidFill>
                  <a:schemeClr val="accent1">
                    <a:lumMod val="75000"/>
                  </a:schemeClr>
                </a:solidFill>
                <a:latin typeface="Arial Rounded MT Bold" pitchFamily="34" charset="0"/>
              </a:rPr>
              <a:t> Anything that the Constitution doesn't say that Congress can do should be left up to the states, or to the people</a:t>
            </a:r>
            <a:r>
              <a:rPr lang="en-US" sz="2000" dirty="0" smtClean="0">
                <a:solidFill>
                  <a:schemeClr val="accent1">
                    <a:lumMod val="75000"/>
                  </a:schemeClr>
                </a:solidFill>
                <a:latin typeface="Arial Rounded MT Bold" pitchFamily="34" charset="0"/>
              </a:rPr>
              <a:t>.</a:t>
            </a:r>
          </a:p>
          <a:p>
            <a:pPr algn="ctr"/>
            <a:r>
              <a:rPr lang="en-US" sz="2000" dirty="0" smtClean="0">
                <a:solidFill>
                  <a:schemeClr val="accent1">
                    <a:lumMod val="75000"/>
                  </a:schemeClr>
                </a:solidFill>
                <a:latin typeface="Arial Rounded MT Bold" pitchFamily="34" charset="0"/>
              </a:rPr>
              <a:t>Today only state laws are left to the state. The states may not change any national laws. People may vote for some national laws and state laws but, must be a citizen.</a:t>
            </a:r>
            <a:endParaRPr lang="en-US" sz="2000" dirty="0">
              <a:solidFill>
                <a:schemeClr val="accent1">
                  <a:lumMod val="75000"/>
                </a:schemeClr>
              </a:solidFill>
              <a:latin typeface="Arial Rounded MT Bold" pitchFamily="34" charset="0"/>
            </a:endParaRPr>
          </a:p>
          <a:p>
            <a:endParaRPr lang="en-US" dirty="0"/>
          </a:p>
        </p:txBody>
      </p:sp>
      <p:sp>
        <p:nvSpPr>
          <p:cNvPr id="5" name="Rectangle 4"/>
          <p:cNvSpPr/>
          <p:nvPr/>
        </p:nvSpPr>
        <p:spPr>
          <a:xfrm>
            <a:off x="-12192" y="1447800"/>
            <a:ext cx="2133600" cy="3785652"/>
          </a:xfrm>
          <a:prstGeom prst="rect">
            <a:avLst/>
          </a:prstGeom>
        </p:spPr>
        <p:txBody>
          <a:bodyPr wrap="square">
            <a:spAutoFit/>
          </a:bodyPr>
          <a:lstStyle/>
          <a:p>
            <a:pPr algn="ctr"/>
            <a:r>
              <a:rPr lang="en-US" sz="2000" dirty="0">
                <a:solidFill>
                  <a:schemeClr val="accent1">
                    <a:lumMod val="75000"/>
                  </a:schemeClr>
                </a:solidFill>
                <a:latin typeface="Arial Rounded MT Bold" pitchFamily="34" charset="0"/>
              </a:rPr>
              <a:t>The powers not delegated to the United States by the Constitution, nor prohibited by it to the States, are reserved to the States respectively, or to the people.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371600"/>
            <a:ext cx="402531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80342119"/>
      </p:ext>
    </p:extLst>
  </p:cSld>
  <p:clrMapOvr>
    <a:masterClrMapping/>
  </p:clrMapOvr>
  <mc:AlternateContent xmlns:mc="http://schemas.openxmlformats.org/markup-compatibility/2006" xmlns:p14="http://schemas.microsoft.com/office/powerpoint/2010/main">
    <mc:Choice Requires="p14">
      <p:transition spd="slow" p14:dur="3900" advTm="18161">
        <p14:glitter dir="u" pattern="hexagon"/>
      </p:transition>
    </mc:Choice>
    <mc:Fallback xmlns="">
      <p:transition spd="slow" advTm="1816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wheel(1)">
                                      <p:cBhvr>
                                        <p:cTn id="15" dur="20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ppt_w</p:attrName>
                                        </p:attrNameLst>
                                      </p:cBhvr>
                                      <p:tavLst>
                                        <p:tav tm="0" fmla="#ppt_w*sin(2.5*pi*$)">
                                          <p:val>
                                            <p:fltVal val="0"/>
                                          </p:val>
                                        </p:tav>
                                        <p:tav tm="100000">
                                          <p:val>
                                            <p:fltVal val="1"/>
                                          </p:val>
                                        </p:tav>
                                      </p:tavLst>
                                    </p:anim>
                                    <p:anim calcmode="lin" valueType="num">
                                      <p:cBhvr>
                                        <p:cTn id="2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4" name="Rectangle 3"/>
          <p:cNvSpPr/>
          <p:nvPr/>
        </p:nvSpPr>
        <p:spPr>
          <a:xfrm>
            <a:off x="261369" y="2967335"/>
            <a:ext cx="8621271" cy="1107996"/>
          </a:xfrm>
          <a:prstGeom prst="rect">
            <a:avLst/>
          </a:prstGeom>
          <a:noFill/>
        </p:spPr>
        <p:txBody>
          <a:bodyPr wrap="none" lIns="91440" tIns="45720" rIns="91440" bIns="45720">
            <a:spAutoFit/>
          </a:bodyPr>
          <a:lstStyle/>
          <a:p>
            <a:pPr algn="ctr"/>
            <a:r>
              <a:rPr lang="en-US" sz="6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Hope you enjoyed it </a:t>
            </a:r>
            <a:r>
              <a:rPr lang="en-US" sz="6600" b="0" cap="none" spc="0" dirty="0" smtClean="0">
                <a:ln w="18415" cmpd="sng">
                  <a:solidFill>
                    <a:srgbClr val="FFFFFF"/>
                  </a:solidFill>
                  <a:prstDash val="solid"/>
                </a:ln>
                <a:solidFill>
                  <a:srgbClr val="FFFF00"/>
                </a:solidFill>
                <a:effectLst>
                  <a:outerShdw blurRad="63500" dir="3600000" algn="tl" rotWithShape="0">
                    <a:srgbClr val="000000">
                      <a:alpha val="70000"/>
                    </a:srgbClr>
                  </a:outerShdw>
                </a:effectLst>
                <a:sym typeface="Wingdings" pitchFamily="2" charset="2"/>
              </a:rPr>
              <a:t></a:t>
            </a:r>
            <a:endParaRPr lang="en-US" sz="6600" b="0" cap="none" spc="0" dirty="0">
              <a:ln w="18415" cmpd="sng">
                <a:solidFill>
                  <a:srgbClr val="FFFFFF"/>
                </a:solidFill>
                <a:prstDash val="solid"/>
              </a:ln>
              <a:solidFill>
                <a:srgbClr val="FFFF00"/>
              </a:solidFill>
              <a:effectLst>
                <a:outerShdw blurRad="63500" dir="3600000" algn="tl" rotWithShape="0">
                  <a:srgbClr val="000000">
                    <a:alpha val="70000"/>
                  </a:srgbClr>
                </a:outerShdw>
              </a:effectLst>
            </a:endParaRPr>
          </a:p>
        </p:txBody>
      </p:sp>
    </p:spTree>
    <p:custDataLst>
      <p:tags r:id="rId1"/>
    </p:custDataLst>
    <p:extLst>
      <p:ext uri="{BB962C8B-B14F-4D97-AF65-F5344CB8AC3E}">
        <p14:creationId xmlns:p14="http://schemas.microsoft.com/office/powerpoint/2010/main" val="2617102450"/>
      </p:ext>
    </p:extLst>
  </p:cSld>
  <p:clrMapOvr>
    <a:masterClrMapping/>
  </p:clrMapOvr>
  <mc:AlternateContent xmlns:mc="http://schemas.openxmlformats.org/markup-compatibility/2006" xmlns:p14="http://schemas.microsoft.com/office/powerpoint/2010/main">
    <mc:Choice Requires="p14">
      <p:transition spd="slow" p14:dur="3000" advTm="2835">
        <p14:shred/>
      </p:transition>
    </mc:Choice>
    <mc:Fallback xmlns="">
      <p:transition spd="slow" advTm="283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4" name="TextBox 3"/>
          <p:cNvSpPr txBox="1"/>
          <p:nvPr/>
        </p:nvSpPr>
        <p:spPr>
          <a:xfrm>
            <a:off x="-21336" y="394692"/>
            <a:ext cx="9101328" cy="6463308"/>
          </a:xfrm>
          <a:prstGeom prst="rect">
            <a:avLst/>
          </a:prstGeom>
          <a:noFill/>
        </p:spPr>
        <p:txBody>
          <a:bodyPr wrap="square" rtlCol="0">
            <a:spAutoFit/>
          </a:bodyPr>
          <a:lstStyle/>
          <a:p>
            <a:r>
              <a:rPr lang="en-US" dirty="0"/>
              <a:t>Commandments: </a:t>
            </a:r>
            <a:r>
              <a:rPr lang="en-US" dirty="0">
                <a:hlinkClick r:id="rId3"/>
              </a:rPr>
              <a:t>http://</a:t>
            </a:r>
            <a:r>
              <a:rPr lang="en-US" dirty="0" smtClean="0">
                <a:hlinkClick r:id="rId3"/>
              </a:rPr>
              <a:t>www.ratical.org/co-globalize/BillOfRights.html#1</a:t>
            </a:r>
            <a:endParaRPr lang="en-US" dirty="0" smtClean="0"/>
          </a:p>
          <a:p>
            <a:r>
              <a:rPr lang="en-US" dirty="0" smtClean="0"/>
              <a:t>Picture on </a:t>
            </a:r>
            <a:r>
              <a:rPr lang="en-US" dirty="0"/>
              <a:t>first slide</a:t>
            </a:r>
            <a:r>
              <a:rPr lang="en-US" dirty="0" smtClean="0"/>
              <a:t>: http</a:t>
            </a:r>
            <a:r>
              <a:rPr lang="en-US" dirty="0"/>
              <a:t>://www.sexysocialmedia.com/social-media-bill-of-rights-on-the-horizon/</a:t>
            </a:r>
          </a:p>
          <a:p>
            <a:r>
              <a:rPr lang="en-US" dirty="0" smtClean="0"/>
              <a:t>Picture on second slide: </a:t>
            </a:r>
            <a:r>
              <a:rPr lang="en-US" dirty="0">
                <a:hlinkClick r:id="rId4"/>
              </a:rPr>
              <a:t>http://</a:t>
            </a:r>
            <a:r>
              <a:rPr lang="en-US" dirty="0" smtClean="0">
                <a:hlinkClick r:id="rId4"/>
              </a:rPr>
              <a:t>www.shmoop.com/constitution/photo-united-states-constitution.html</a:t>
            </a:r>
            <a:r>
              <a:rPr lang="en-US" dirty="0" smtClean="0"/>
              <a:t> </a:t>
            </a:r>
          </a:p>
          <a:p>
            <a:r>
              <a:rPr lang="en-US" dirty="0" smtClean="0"/>
              <a:t>Picture on third </a:t>
            </a:r>
            <a:r>
              <a:rPr lang="en-US" dirty="0"/>
              <a:t>slide: </a:t>
            </a:r>
            <a:r>
              <a:rPr lang="en-US" dirty="0">
                <a:hlinkClick r:id="rId5"/>
              </a:rPr>
              <a:t>http://</a:t>
            </a:r>
            <a:r>
              <a:rPr lang="en-US" dirty="0" smtClean="0">
                <a:hlinkClick r:id="rId5"/>
              </a:rPr>
              <a:t>www.shmoop.com/constitution/photo-constitution-signatures.html</a:t>
            </a:r>
            <a:r>
              <a:rPr lang="en-US" dirty="0" smtClean="0"/>
              <a:t> </a:t>
            </a:r>
          </a:p>
          <a:p>
            <a:r>
              <a:rPr lang="en-US" dirty="0" smtClean="0"/>
              <a:t>Picture on fourth </a:t>
            </a:r>
            <a:r>
              <a:rPr lang="en-US" dirty="0"/>
              <a:t>slide</a:t>
            </a:r>
            <a:r>
              <a:rPr lang="en-US" dirty="0" smtClean="0"/>
              <a:t>: </a:t>
            </a:r>
            <a:r>
              <a:rPr lang="en-US" dirty="0" smtClean="0">
                <a:hlinkClick r:id="rId6"/>
              </a:rPr>
              <a:t>http</a:t>
            </a:r>
            <a:r>
              <a:rPr lang="en-US" dirty="0">
                <a:hlinkClick r:id="rId6"/>
              </a:rPr>
              <a:t>://</a:t>
            </a:r>
            <a:r>
              <a:rPr lang="en-US" dirty="0" smtClean="0">
                <a:hlinkClick r:id="rId6"/>
              </a:rPr>
              <a:t>connect.in.com/bill-of-rights/photos-1-1-1-0bf82e84d485c2972583558ff20d90fc.html</a:t>
            </a:r>
            <a:r>
              <a:rPr lang="en-US" dirty="0" smtClean="0"/>
              <a:t>  </a:t>
            </a:r>
          </a:p>
          <a:p>
            <a:r>
              <a:rPr lang="en-US" dirty="0" smtClean="0"/>
              <a:t>Picture on fifth slide</a:t>
            </a:r>
            <a:r>
              <a:rPr lang="en-US" dirty="0"/>
              <a:t>: </a:t>
            </a:r>
            <a:r>
              <a:rPr lang="en-US" dirty="0">
                <a:hlinkClick r:id="rId7"/>
              </a:rPr>
              <a:t>http://</a:t>
            </a:r>
            <a:r>
              <a:rPr lang="en-US" dirty="0" smtClean="0">
                <a:hlinkClick r:id="rId7"/>
              </a:rPr>
              <a:t>connect.in.com/bill-of-rights/photos-1-1-1-c125397b74f8f4643289c361b1655aa7.html</a:t>
            </a:r>
            <a:r>
              <a:rPr lang="en-US" dirty="0" smtClean="0"/>
              <a:t> </a:t>
            </a:r>
          </a:p>
          <a:p>
            <a:r>
              <a:rPr lang="en-US" dirty="0" smtClean="0"/>
              <a:t>Picture on sixth slide</a:t>
            </a:r>
            <a:r>
              <a:rPr lang="en-US" dirty="0"/>
              <a:t>: </a:t>
            </a:r>
            <a:r>
              <a:rPr lang="en-US" dirty="0">
                <a:hlinkClick r:id="rId8"/>
              </a:rPr>
              <a:t>http://www.history.com/topics/bill-of-rights/photos</a:t>
            </a:r>
            <a:r>
              <a:rPr lang="en-US" dirty="0" smtClean="0">
                <a:hlinkClick r:id="rId8"/>
              </a:rPr>
              <a:t>#</a:t>
            </a:r>
            <a:r>
              <a:rPr lang="en-US" dirty="0" smtClean="0"/>
              <a:t> </a:t>
            </a:r>
          </a:p>
          <a:p>
            <a:r>
              <a:rPr lang="en-US" dirty="0" smtClean="0"/>
              <a:t>Picture on </a:t>
            </a:r>
            <a:r>
              <a:rPr lang="en-US" dirty="0"/>
              <a:t>seventh slide</a:t>
            </a:r>
            <a:r>
              <a:rPr lang="en-US" dirty="0" smtClean="0"/>
              <a:t>: </a:t>
            </a:r>
            <a:r>
              <a:rPr lang="en-US" dirty="0" smtClean="0">
                <a:hlinkClick r:id="rId9"/>
              </a:rPr>
              <a:t>http</a:t>
            </a:r>
            <a:r>
              <a:rPr lang="en-US" dirty="0">
                <a:hlinkClick r:id="rId9"/>
              </a:rPr>
              <a:t>://</a:t>
            </a:r>
            <a:r>
              <a:rPr lang="en-US" dirty="0" smtClean="0">
                <a:hlinkClick r:id="rId9"/>
              </a:rPr>
              <a:t>www.archives.gov/exhibits/charters/bill_of_rights_zoom_1.html</a:t>
            </a:r>
            <a:r>
              <a:rPr lang="en-US" dirty="0" smtClean="0"/>
              <a:t> </a:t>
            </a:r>
          </a:p>
          <a:p>
            <a:r>
              <a:rPr lang="en-US" dirty="0" smtClean="0"/>
              <a:t>Picture on eighth slide</a:t>
            </a:r>
            <a:r>
              <a:rPr lang="en-US" dirty="0"/>
              <a:t>: </a:t>
            </a:r>
            <a:r>
              <a:rPr lang="en-US" dirty="0">
                <a:hlinkClick r:id="rId10"/>
              </a:rPr>
              <a:t>http://</a:t>
            </a:r>
            <a:r>
              <a:rPr lang="en-US" dirty="0" smtClean="0">
                <a:hlinkClick r:id="rId10"/>
              </a:rPr>
              <a:t>www.classbrain.com/artteenst/publish/bill_of_rights.shtml</a:t>
            </a:r>
            <a:r>
              <a:rPr lang="en-US" dirty="0" smtClean="0"/>
              <a:t> </a:t>
            </a:r>
          </a:p>
          <a:p>
            <a:r>
              <a:rPr lang="en-US" dirty="0" smtClean="0"/>
              <a:t>Picture on ninth slide</a:t>
            </a:r>
            <a:r>
              <a:rPr lang="en-US" dirty="0"/>
              <a:t>: </a:t>
            </a:r>
            <a:r>
              <a:rPr lang="en-US" dirty="0">
                <a:hlinkClick r:id="rId11"/>
              </a:rPr>
              <a:t>http://</a:t>
            </a:r>
            <a:r>
              <a:rPr lang="en-US" dirty="0" smtClean="0">
                <a:hlinkClick r:id="rId11"/>
              </a:rPr>
              <a:t>connect.in.com/english-bill-of-rights/images-bill-of-rights-1-4530400739852843.html</a:t>
            </a:r>
            <a:r>
              <a:rPr lang="en-US" dirty="0" smtClean="0"/>
              <a:t> </a:t>
            </a:r>
          </a:p>
          <a:p>
            <a:r>
              <a:rPr lang="en-US" dirty="0" smtClean="0"/>
              <a:t>Picture on tenth slide</a:t>
            </a:r>
            <a:r>
              <a:rPr lang="en-US" dirty="0"/>
              <a:t>: </a:t>
            </a:r>
            <a:r>
              <a:rPr lang="en-US" dirty="0">
                <a:hlinkClick r:id="rId12"/>
              </a:rPr>
              <a:t>http://connect.in.com/english-bill-of-rights/images-bill-of-rights-1791-commentary-by-michael-a-genovese-and-kristina--</a:t>
            </a:r>
            <a:r>
              <a:rPr lang="en-US" dirty="0" smtClean="0">
                <a:hlinkClick r:id="rId12"/>
              </a:rPr>
              <a:t>6-5016281787007108.html</a:t>
            </a:r>
            <a:r>
              <a:rPr lang="en-US" dirty="0" smtClean="0"/>
              <a:t> </a:t>
            </a:r>
          </a:p>
          <a:p>
            <a:r>
              <a:rPr lang="en-US" dirty="0" smtClean="0"/>
              <a:t>Picture on eleventh </a:t>
            </a:r>
            <a:r>
              <a:rPr lang="en-US" dirty="0"/>
              <a:t>slide</a:t>
            </a:r>
            <a:r>
              <a:rPr lang="en-US" dirty="0" smtClean="0"/>
              <a:t>: </a:t>
            </a:r>
            <a:r>
              <a:rPr lang="en-US" dirty="0" smtClean="0">
                <a:hlinkClick r:id="rId13"/>
              </a:rPr>
              <a:t>http</a:t>
            </a:r>
            <a:r>
              <a:rPr lang="en-US" dirty="0">
                <a:hlinkClick r:id="rId13"/>
              </a:rPr>
              <a:t>://www.google.com/search?hl=en&amp;q=bill+of+rights&amp;bav=on.2,or.r_gc.r_pw.r_qf.,</a:t>
            </a:r>
            <a:r>
              <a:rPr lang="en-US" dirty="0" smtClean="0">
                <a:hlinkClick r:id="rId13"/>
              </a:rPr>
              <a:t>cf.osb&amp;biw=1117&amp;bih=722&amp;wrapid=tlif133293606057810&amp;safe=active&amp;um=1&amp;ie=UTF-8&amp;tbm=isch&amp;source=og&amp;sa=N&amp;tab=wi&amp;ei=Qv5yT-buLcPh0QHX8JC-AQ</a:t>
            </a:r>
            <a:r>
              <a:rPr lang="en-US" dirty="0" smtClean="0"/>
              <a:t> </a:t>
            </a:r>
            <a:endParaRPr lang="en-US" dirty="0"/>
          </a:p>
        </p:txBody>
      </p:sp>
    </p:spTree>
    <p:extLst>
      <p:ext uri="{BB962C8B-B14F-4D97-AF65-F5344CB8AC3E}">
        <p14:creationId xmlns:p14="http://schemas.microsoft.com/office/powerpoint/2010/main" val="1215070938"/>
      </p:ext>
    </p:extLst>
  </p:cSld>
  <p:clrMapOvr>
    <a:masterClrMapping/>
  </p:clrMapOvr>
  <mc:AlternateContent xmlns:mc="http://schemas.openxmlformats.org/markup-compatibility/2006" xmlns:p14="http://schemas.microsoft.com/office/powerpoint/2010/main">
    <mc:Choice Requires="p14">
      <p:transition spd="slow" p14:dur="1400" advTm="565">
        <p14:ripple/>
      </p:transition>
    </mc:Choice>
    <mc:Fallback xmlns="">
      <p:transition spd="slow" advTm="565">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Taina Quiles</a:t>
            </a:r>
            <a:endParaRPr lang="en-US"/>
          </a:p>
        </p:txBody>
      </p:sp>
      <p:sp>
        <p:nvSpPr>
          <p:cNvPr id="2" name="TextBox 1"/>
          <p:cNvSpPr txBox="1"/>
          <p:nvPr/>
        </p:nvSpPr>
        <p:spPr>
          <a:xfrm>
            <a:off x="239750" y="4795897"/>
            <a:ext cx="8686800" cy="2062103"/>
          </a:xfrm>
          <a:prstGeom prst="rect">
            <a:avLst/>
          </a:prstGeom>
          <a:noFill/>
        </p:spPr>
        <p:txBody>
          <a:bodyPr wrap="square" rtlCol="0">
            <a:spAutoFit/>
          </a:bodyPr>
          <a:lstStyle/>
          <a:p>
            <a:pPr marL="457200" indent="-457200" algn="ctr">
              <a:buAutoNum type="arabicPeriod"/>
            </a:pPr>
            <a:r>
              <a:rPr lang="en-US" dirty="0" smtClean="0">
                <a:solidFill>
                  <a:schemeClr val="accent1">
                    <a:lumMod val="75000"/>
                  </a:schemeClr>
                </a:solidFill>
                <a:latin typeface="Arial Rounded MT Bold" pitchFamily="34" charset="0"/>
              </a:rPr>
              <a:t>Congress can’t make a law that doesn’t let you practice your religion, changes your religion, keep you from saying what you want about anything, or publishing whatever you like in a book or magazine. Congress also can’t stop you from organizing a meeting a peaceful meeting to ask the government to change something. </a:t>
            </a:r>
          </a:p>
          <a:p>
            <a:pPr algn="ctr"/>
            <a:r>
              <a:rPr lang="en-US" dirty="0" smtClean="0">
                <a:solidFill>
                  <a:schemeClr val="accent1">
                    <a:lumMod val="75000"/>
                  </a:schemeClr>
                </a:solidFill>
                <a:latin typeface="Arial Rounded MT Bold" pitchFamily="34" charset="0"/>
              </a:rPr>
              <a:t>Today you have freedom of speech which is part of this commandment. In America, you can speak your mind peacefully without getting punished</a:t>
            </a:r>
            <a:r>
              <a:rPr lang="en-US" sz="2000" dirty="0" smtClean="0">
                <a:solidFill>
                  <a:schemeClr val="accent1">
                    <a:lumMod val="75000"/>
                  </a:schemeClr>
                </a:solidFill>
                <a:latin typeface="Arial Rounded MT Bold" pitchFamily="34" charset="0"/>
              </a:rPr>
              <a:t>.</a:t>
            </a:r>
            <a:endParaRPr lang="en-US" sz="2000" dirty="0">
              <a:solidFill>
                <a:schemeClr val="accent1">
                  <a:lumMod val="75000"/>
                </a:schemeClr>
              </a:solidFill>
              <a:latin typeface="Arial Rounded MT Bold" pitchFamily="34" charset="0"/>
            </a:endParaRPr>
          </a:p>
        </p:txBody>
      </p:sp>
      <p:sp>
        <p:nvSpPr>
          <p:cNvPr id="3" name="Rectangle 2"/>
          <p:cNvSpPr/>
          <p:nvPr/>
        </p:nvSpPr>
        <p:spPr>
          <a:xfrm>
            <a:off x="4012" y="762000"/>
            <a:ext cx="9158276" cy="584775"/>
          </a:xfrm>
          <a:prstGeom prst="rect">
            <a:avLst/>
          </a:prstGeom>
          <a:noFill/>
        </p:spPr>
        <p:txBody>
          <a:bodyPr wrap="none" lIns="91440" tIns="45720" rIns="91440" bIns="45720">
            <a:spAutoFit/>
          </a:bodyPr>
          <a:lstStyle/>
          <a:p>
            <a:pPr algn="ctr"/>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Freedom of Speech, Press, Religion, and Petition</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3962400" y="2057400"/>
            <a:ext cx="4572000" cy="2308324"/>
          </a:xfrm>
          <a:prstGeom prst="rect">
            <a:avLst/>
          </a:prstGeom>
        </p:spPr>
        <p:txBody>
          <a:bodyPr>
            <a:spAutoFit/>
          </a:bodyPr>
          <a:lstStyle/>
          <a:p>
            <a:pPr algn="ctr"/>
            <a:r>
              <a:rPr lang="en-US" dirty="0">
                <a:solidFill>
                  <a:schemeClr val="accent1">
                    <a:lumMod val="75000"/>
                  </a:schemeClr>
                </a:solidFill>
                <a:latin typeface="Arial Rounded MT Bold" pitchFamily="34" charset="0"/>
              </a:rPr>
              <a:t>Congress shall make no law respecting an establishment of religion, or prohibiting the free exercise thereof; or abridging the freedom of speech, or of the press; or the right of the people peaceably to assemble, and to petition the Government for a redress of grievances.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47801"/>
            <a:ext cx="2743200" cy="331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90294303"/>
      </p:ext>
    </p:extLst>
  </p:cSld>
  <p:clrMapOvr>
    <a:masterClrMapping/>
  </p:clrMapOvr>
  <mc:AlternateContent xmlns:mc="http://schemas.openxmlformats.org/markup-compatibility/2006" xmlns:p14="http://schemas.microsoft.com/office/powerpoint/2010/main">
    <mc:Choice Requires="p14">
      <p:transition spd="slow" p14:dur="4000" advTm="32057">
        <p14:vortex dir="d"/>
      </p:transition>
    </mc:Choice>
    <mc:Fallback xmlns="">
      <p:transition spd="slow" advTm="3205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wheel(1)">
                                      <p:cBhvr>
                                        <p:cTn id="15" dur="2000"/>
                                        <p:tgtEl>
                                          <p:spTgt spid="2050"/>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2000"/>
                                        <p:tgtEl>
                                          <p:spTgt spid="2"/>
                                        </p:tgtEl>
                                      </p:cBhvr>
                                    </p:animEffect>
                                    <p:anim calcmode="lin" valueType="num">
                                      <p:cBhvr>
                                        <p:cTn id="28" dur="2000" fill="hold"/>
                                        <p:tgtEl>
                                          <p:spTgt spid="2"/>
                                        </p:tgtEl>
                                        <p:attrNameLst>
                                          <p:attrName>ppt_w</p:attrName>
                                        </p:attrNameLst>
                                      </p:cBhvr>
                                      <p:tavLst>
                                        <p:tav tm="0" fmla="#ppt_w*sin(2.5*pi*$)">
                                          <p:val>
                                            <p:fltVal val="0"/>
                                          </p:val>
                                        </p:tav>
                                        <p:tav tm="100000">
                                          <p:val>
                                            <p:fltVal val="1"/>
                                          </p:val>
                                        </p:tav>
                                      </p:tavLst>
                                    </p:anim>
                                    <p:anim calcmode="lin" valueType="num">
                                      <p:cBhvr>
                                        <p:cTn id="2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Taina Quiles</a:t>
            </a:r>
            <a:endParaRPr lang="en-US"/>
          </a:p>
        </p:txBody>
      </p:sp>
      <p:sp>
        <p:nvSpPr>
          <p:cNvPr id="3" name="TextBox 2"/>
          <p:cNvSpPr txBox="1"/>
          <p:nvPr/>
        </p:nvSpPr>
        <p:spPr>
          <a:xfrm>
            <a:off x="4114800" y="3733800"/>
            <a:ext cx="4572000" cy="2031325"/>
          </a:xfrm>
          <a:prstGeom prst="rect">
            <a:avLst/>
          </a:prstGeom>
          <a:noFill/>
        </p:spPr>
        <p:txBody>
          <a:bodyPr wrap="square" rtlCol="0">
            <a:spAutoFit/>
          </a:bodyPr>
          <a:lstStyle/>
          <a:p>
            <a:pPr algn="ctr"/>
            <a:r>
              <a:rPr lang="en-US" dirty="0" smtClean="0">
                <a:solidFill>
                  <a:schemeClr val="accent1">
                    <a:lumMod val="75000"/>
                  </a:schemeClr>
                </a:solidFill>
                <a:latin typeface="Arial Rounded MT Bold" pitchFamily="34" charset="0"/>
              </a:rPr>
              <a:t>2. Congress can’t stop us from having or carrying weapons to defend ourselves. </a:t>
            </a:r>
          </a:p>
          <a:p>
            <a:pPr algn="ctr"/>
            <a:r>
              <a:rPr lang="en-US" dirty="0" smtClean="0">
                <a:solidFill>
                  <a:schemeClr val="accent1">
                    <a:lumMod val="75000"/>
                  </a:schemeClr>
                </a:solidFill>
                <a:latin typeface="Arial Rounded MT Bold" pitchFamily="34" charset="0"/>
              </a:rPr>
              <a:t>Today only certain states allow someone to use a weapon to defend themselves. This commandment isn’t as useful today. </a:t>
            </a:r>
            <a:endParaRPr lang="en-US" dirty="0">
              <a:solidFill>
                <a:schemeClr val="accent1">
                  <a:lumMod val="75000"/>
                </a:schemeClr>
              </a:solidFill>
              <a:latin typeface="Arial Rounded MT Bold" pitchFamily="34" charset="0"/>
            </a:endParaRPr>
          </a:p>
        </p:txBody>
      </p:sp>
      <p:sp>
        <p:nvSpPr>
          <p:cNvPr id="2" name="Rectangle 1"/>
          <p:cNvSpPr/>
          <p:nvPr/>
        </p:nvSpPr>
        <p:spPr>
          <a:xfrm>
            <a:off x="-81116" y="641570"/>
            <a:ext cx="9148916"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Right to Keep and Bear Arms</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178" y="1584830"/>
            <a:ext cx="3718625" cy="5044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114800" y="1828800"/>
            <a:ext cx="4572000" cy="1200329"/>
          </a:xfrm>
          <a:prstGeom prst="rect">
            <a:avLst/>
          </a:prstGeom>
        </p:spPr>
        <p:txBody>
          <a:bodyPr>
            <a:spAutoFit/>
          </a:bodyPr>
          <a:lstStyle/>
          <a:p>
            <a:pPr algn="ctr"/>
            <a:r>
              <a:rPr lang="en-US" dirty="0">
                <a:solidFill>
                  <a:schemeClr val="accent1">
                    <a:lumMod val="75000"/>
                  </a:schemeClr>
                </a:solidFill>
                <a:latin typeface="Arial Rounded MT Bold" pitchFamily="34" charset="0"/>
              </a:rPr>
              <a:t>A well-regulated militia, being necessary to the security of a free State, the right of the people to keep and bear arms, shall not be infringed. </a:t>
            </a:r>
          </a:p>
        </p:txBody>
      </p:sp>
    </p:spTree>
    <p:custDataLst>
      <p:tags r:id="rId1"/>
    </p:custDataLst>
    <p:extLst>
      <p:ext uri="{BB962C8B-B14F-4D97-AF65-F5344CB8AC3E}">
        <p14:creationId xmlns:p14="http://schemas.microsoft.com/office/powerpoint/2010/main" val="355181342"/>
      </p:ext>
    </p:extLst>
  </p:cSld>
  <p:clrMapOvr>
    <a:masterClrMapping/>
  </p:clrMapOvr>
  <mc:AlternateContent xmlns:mc="http://schemas.openxmlformats.org/markup-compatibility/2006" xmlns:p14="http://schemas.microsoft.com/office/powerpoint/2010/main">
    <mc:Choice Requires="p14">
      <p:transition spd="slow" p14:dur="3900" advTm="20808">
        <p14:glitter/>
      </p:transition>
    </mc:Choice>
    <mc:Fallback xmlns="">
      <p:transition spd="slow" advTm="2080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wheel(1)">
                                      <p:cBhvr>
                                        <p:cTn id="15" dur="2000"/>
                                        <p:tgtEl>
                                          <p:spTgt spid="3074"/>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2000"/>
                                        <p:tgtEl>
                                          <p:spTgt spid="3"/>
                                        </p:tgtEl>
                                      </p:cBhvr>
                                    </p:animEffect>
                                    <p:anim calcmode="lin" valueType="num">
                                      <p:cBhvr>
                                        <p:cTn id="28" dur="2000" fill="hold"/>
                                        <p:tgtEl>
                                          <p:spTgt spid="3"/>
                                        </p:tgtEl>
                                        <p:attrNameLst>
                                          <p:attrName>ppt_w</p:attrName>
                                        </p:attrNameLst>
                                      </p:cBhvr>
                                      <p:tavLst>
                                        <p:tav tm="0" fmla="#ppt_w*sin(2.5*pi*$)">
                                          <p:val>
                                            <p:fltVal val="0"/>
                                          </p:val>
                                        </p:tav>
                                        <p:tav tm="100000">
                                          <p:val>
                                            <p:fltVal val="1"/>
                                          </p:val>
                                        </p:tav>
                                      </p:tavLst>
                                    </p:anim>
                                    <p:anim calcmode="lin" valueType="num">
                                      <p:cBhvr>
                                        <p:cTn id="2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4" name="TextBox 3"/>
          <p:cNvSpPr txBox="1"/>
          <p:nvPr/>
        </p:nvSpPr>
        <p:spPr>
          <a:xfrm>
            <a:off x="4838700" y="2971800"/>
            <a:ext cx="3429000" cy="3724096"/>
          </a:xfrm>
          <a:prstGeom prst="rect">
            <a:avLst/>
          </a:prstGeom>
          <a:noFill/>
        </p:spPr>
        <p:txBody>
          <a:bodyPr wrap="square" rtlCol="0">
            <a:spAutoFit/>
          </a:bodyPr>
          <a:lstStyle/>
          <a:p>
            <a:pPr algn="ctr"/>
            <a:r>
              <a:rPr lang="en-US" dirty="0" smtClean="0">
                <a:solidFill>
                  <a:schemeClr val="accent1">
                    <a:lumMod val="75000"/>
                  </a:schemeClr>
                </a:solidFill>
                <a:latin typeface="Arial Rounded MT Bold" pitchFamily="34" charset="0"/>
              </a:rPr>
              <a:t>3. You don’t have to let soldiers in your house unless if there is a war and even then they need permission by law.</a:t>
            </a:r>
          </a:p>
          <a:p>
            <a:pPr algn="ctr"/>
            <a:r>
              <a:rPr lang="en-US" dirty="0" smtClean="0">
                <a:solidFill>
                  <a:schemeClr val="accent1">
                    <a:lumMod val="75000"/>
                  </a:schemeClr>
                </a:solidFill>
                <a:latin typeface="Arial Rounded MT Bold" pitchFamily="34" charset="0"/>
              </a:rPr>
              <a:t> Today police may not go in your house without a warrant. The state must approve of their reason to come into your house. Now, police may come into your house even when there is no war happening</a:t>
            </a:r>
            <a:r>
              <a:rPr lang="en-US" sz="2000" dirty="0" smtClean="0">
                <a:solidFill>
                  <a:schemeClr val="accent1">
                    <a:lumMod val="75000"/>
                  </a:schemeClr>
                </a:solidFill>
                <a:latin typeface="Arial Rounded MT Bold" pitchFamily="34" charset="0"/>
              </a:rPr>
              <a:t>.</a:t>
            </a:r>
            <a:endParaRPr lang="en-US" sz="2000" dirty="0">
              <a:solidFill>
                <a:schemeClr val="accent1">
                  <a:lumMod val="75000"/>
                </a:schemeClr>
              </a:solidFill>
              <a:latin typeface="Arial Rounded MT Bold" pitchFamily="34" charset="0"/>
            </a:endParaRPr>
          </a:p>
        </p:txBody>
      </p:sp>
      <p:sp>
        <p:nvSpPr>
          <p:cNvPr id="3" name="Rectangle 2"/>
          <p:cNvSpPr/>
          <p:nvPr/>
        </p:nvSpPr>
        <p:spPr>
          <a:xfrm>
            <a:off x="-128156" y="381000"/>
            <a:ext cx="9400329" cy="830997"/>
          </a:xfrm>
          <a:prstGeom prst="rect">
            <a:avLst/>
          </a:prstGeom>
          <a:noFill/>
        </p:spPr>
        <p:txBody>
          <a:bodyPr wrap="none" lIns="91440" tIns="45720" rIns="91440" bIns="45720">
            <a:spAutoFit/>
          </a:bodyPr>
          <a:lstStyle/>
          <a:p>
            <a:pPr algn="ctr"/>
            <a:r>
              <a:rPr 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Conditions for quarters of soldiers</a:t>
            </a:r>
            <a:endParaRPr lang="en-US" sz="4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775" y="1345024"/>
            <a:ext cx="3163025" cy="4358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267200" y="1345024"/>
            <a:ext cx="4572000" cy="1477328"/>
          </a:xfrm>
          <a:prstGeom prst="rect">
            <a:avLst/>
          </a:prstGeom>
        </p:spPr>
        <p:txBody>
          <a:bodyPr>
            <a:spAutoFit/>
          </a:bodyPr>
          <a:lstStyle/>
          <a:p>
            <a:pPr algn="ctr"/>
            <a:r>
              <a:rPr lang="en-US" dirty="0">
                <a:solidFill>
                  <a:schemeClr val="accent1">
                    <a:lumMod val="75000"/>
                  </a:schemeClr>
                </a:solidFill>
                <a:latin typeface="Arial Rounded MT Bold" pitchFamily="34" charset="0"/>
              </a:rPr>
              <a:t>No soldier shall, in time of peace be quartered in any house, without the consent of the owner, nor in time of war, but in a manner to be prescribed by law. </a:t>
            </a:r>
          </a:p>
        </p:txBody>
      </p:sp>
    </p:spTree>
    <p:custDataLst>
      <p:tags r:id="rId1"/>
    </p:custDataLst>
    <p:extLst>
      <p:ext uri="{BB962C8B-B14F-4D97-AF65-F5344CB8AC3E}">
        <p14:creationId xmlns:p14="http://schemas.microsoft.com/office/powerpoint/2010/main" val="3207703436"/>
      </p:ext>
    </p:extLst>
  </p:cSld>
  <p:clrMapOvr>
    <a:masterClrMapping/>
  </p:clrMapOvr>
  <mc:AlternateContent xmlns:mc="http://schemas.openxmlformats.org/markup-compatibility/2006" xmlns:p14="http://schemas.microsoft.com/office/powerpoint/2010/main">
    <mc:Choice Requires="p14">
      <p:transition spd="slow" p14:dur="3000" advTm="23921">
        <p14:shred dir="out"/>
      </p:transition>
    </mc:Choice>
    <mc:Fallback xmlns="">
      <p:transition spd="slow" advTm="2392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2"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wheel(2)">
                                      <p:cBhvr>
                                        <p:cTn id="15" dur="20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ppt_w</p:attrName>
                                        </p:attrNameLst>
                                      </p:cBhvr>
                                      <p:tavLst>
                                        <p:tav tm="0" fmla="#ppt_w*sin(2.5*pi*$)">
                                          <p:val>
                                            <p:fltVal val="0"/>
                                          </p:val>
                                        </p:tav>
                                        <p:tav tm="100000">
                                          <p:val>
                                            <p:fltVal val="1"/>
                                          </p:val>
                                        </p:tav>
                                      </p:tavLst>
                                    </p:anim>
                                    <p:anim calcmode="lin" valueType="num">
                                      <p:cBhvr>
                                        <p:cTn id="2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4" name="TextBox 3"/>
          <p:cNvSpPr txBox="1"/>
          <p:nvPr/>
        </p:nvSpPr>
        <p:spPr>
          <a:xfrm>
            <a:off x="3733800" y="3886200"/>
            <a:ext cx="4953000" cy="2616101"/>
          </a:xfrm>
          <a:prstGeom prst="rect">
            <a:avLst/>
          </a:prstGeom>
          <a:noFill/>
        </p:spPr>
        <p:txBody>
          <a:bodyPr wrap="square" rtlCol="0">
            <a:spAutoFit/>
          </a:bodyPr>
          <a:lstStyle/>
          <a:p>
            <a:pPr algn="ctr"/>
            <a:r>
              <a:rPr lang="en-US" dirty="0" smtClean="0">
                <a:solidFill>
                  <a:schemeClr val="accent1">
                    <a:lumMod val="75000"/>
                  </a:schemeClr>
                </a:solidFill>
                <a:latin typeface="Arial Rounded MT Bold" pitchFamily="34" charset="0"/>
              </a:rPr>
              <a:t>4. Nobody may search your body, house, or paper and things. If they can prove that they have a good reason to think you have committed a crime then they have the right to do so.</a:t>
            </a:r>
          </a:p>
          <a:p>
            <a:pPr algn="ctr"/>
            <a:r>
              <a:rPr lang="en-US" dirty="0" smtClean="0">
                <a:solidFill>
                  <a:schemeClr val="accent1">
                    <a:lumMod val="75000"/>
                  </a:schemeClr>
                </a:solidFill>
                <a:latin typeface="Arial Rounded MT Bold" pitchFamily="34" charset="0"/>
              </a:rPr>
              <a:t>Today when police stop you in town they may search your car and look through your papers for any reason. This law isn’t used today.</a:t>
            </a:r>
            <a:endParaRPr lang="en-US" dirty="0">
              <a:solidFill>
                <a:schemeClr val="accent1">
                  <a:lumMod val="75000"/>
                </a:schemeClr>
              </a:solidFill>
              <a:latin typeface="Arial Rounded MT Bold" pitchFamily="34" charset="0"/>
            </a:endParaRPr>
          </a:p>
        </p:txBody>
      </p:sp>
      <p:sp>
        <p:nvSpPr>
          <p:cNvPr id="3" name="Rectangle 2"/>
          <p:cNvSpPr/>
          <p:nvPr/>
        </p:nvSpPr>
        <p:spPr>
          <a:xfrm>
            <a:off x="61065" y="533400"/>
            <a:ext cx="9082935" cy="707886"/>
          </a:xfrm>
          <a:prstGeom prst="rect">
            <a:avLst/>
          </a:prstGeom>
          <a:noFill/>
        </p:spPr>
        <p:txBody>
          <a:bodyPr wrap="none" lIns="91440" tIns="45720" rIns="91440" bIns="45720">
            <a:spAutoFit/>
          </a:bodyPr>
          <a:lstStyle/>
          <a:p>
            <a:pPr algn="ctr"/>
            <a:r>
              <a:rPr lang="en-US"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Right of Search and Seizure Regulated</a:t>
            </a:r>
            <a:endParaRPr lang="en-US"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270833"/>
            <a:ext cx="3124200" cy="4234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096139" y="1241286"/>
            <a:ext cx="4572000" cy="2585323"/>
          </a:xfrm>
          <a:prstGeom prst="rect">
            <a:avLst/>
          </a:prstGeom>
        </p:spPr>
        <p:txBody>
          <a:bodyPr>
            <a:spAutoFit/>
          </a:bodyPr>
          <a:lstStyle/>
          <a:p>
            <a:pPr algn="ctr"/>
            <a:r>
              <a:rPr lang="en-US" dirty="0">
                <a:solidFill>
                  <a:schemeClr val="accent1">
                    <a:lumMod val="75000"/>
                  </a:schemeClr>
                </a:solidFill>
                <a:latin typeface="Arial Rounded MT Bold" pitchFamily="34" charset="0"/>
              </a:rPr>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 </a:t>
            </a:r>
          </a:p>
        </p:txBody>
      </p:sp>
    </p:spTree>
    <p:custDataLst>
      <p:tags r:id="rId1"/>
    </p:custDataLst>
    <p:extLst>
      <p:ext uri="{BB962C8B-B14F-4D97-AF65-F5344CB8AC3E}">
        <p14:creationId xmlns:p14="http://schemas.microsoft.com/office/powerpoint/2010/main" val="2428556076"/>
      </p:ext>
    </p:extLst>
  </p:cSld>
  <p:clrMapOvr>
    <a:masterClrMapping/>
  </p:clrMapOvr>
  <mc:AlternateContent xmlns:mc="http://schemas.openxmlformats.org/markup-compatibility/2006" xmlns:p14="http://schemas.microsoft.com/office/powerpoint/2010/main">
    <mc:Choice Requires="p14">
      <p:transition spd="slow" p14:dur="4400" advTm="31288">
        <p14:honeycomb/>
      </p:transition>
    </mc:Choice>
    <mc:Fallback xmlns="">
      <p:transition spd="slow" advTm="3128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wheel(1)">
                                      <p:cBhvr>
                                        <p:cTn id="15" dur="2000"/>
                                        <p:tgtEl>
                                          <p:spTgt spid="2050"/>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ppt_w</p:attrName>
                                        </p:attrNameLst>
                                      </p:cBhvr>
                                      <p:tavLst>
                                        <p:tav tm="0" fmla="#ppt_w*sin(2.5*pi*$)">
                                          <p:val>
                                            <p:fltVal val="0"/>
                                          </p:val>
                                        </p:tav>
                                        <p:tav tm="100000">
                                          <p:val>
                                            <p:fltVal val="1"/>
                                          </p:val>
                                        </p:tav>
                                      </p:tavLst>
                                    </p:anim>
                                    <p:anim calcmode="lin" valueType="num">
                                      <p:cBhvr>
                                        <p:cTn id="2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4" name="TextBox 3"/>
          <p:cNvSpPr txBox="1"/>
          <p:nvPr/>
        </p:nvSpPr>
        <p:spPr>
          <a:xfrm>
            <a:off x="68356" y="4876800"/>
            <a:ext cx="8810468" cy="2154436"/>
          </a:xfrm>
          <a:prstGeom prst="rect">
            <a:avLst/>
          </a:prstGeom>
          <a:noFill/>
        </p:spPr>
        <p:txBody>
          <a:bodyPr wrap="square" rtlCol="0">
            <a:spAutoFit/>
          </a:bodyPr>
          <a:lstStyle/>
          <a:p>
            <a:pPr algn="ctr"/>
            <a:r>
              <a:rPr lang="en-US" sz="1400" dirty="0" smtClean="0">
                <a:solidFill>
                  <a:schemeClr val="accent1">
                    <a:lumMod val="75000"/>
                  </a:schemeClr>
                </a:solidFill>
                <a:latin typeface="Arial Rounded MT Bold" pitchFamily="34" charset="0"/>
              </a:rPr>
              <a:t>5. </a:t>
            </a:r>
            <a:r>
              <a:rPr lang="en-US" sz="1400" dirty="0">
                <a:solidFill>
                  <a:schemeClr val="accent1">
                    <a:lumMod val="75000"/>
                  </a:schemeClr>
                </a:solidFill>
                <a:latin typeface="Arial Rounded MT Bold" pitchFamily="34" charset="0"/>
              </a:rPr>
              <a:t>You can't be tried for any serious crime without a Grand Jury meeting first to decide whether there's enough evidence for a trial. </a:t>
            </a:r>
            <a:r>
              <a:rPr lang="en-US" sz="1400" dirty="0" smtClean="0">
                <a:solidFill>
                  <a:schemeClr val="accent1">
                    <a:lumMod val="75000"/>
                  </a:schemeClr>
                </a:solidFill>
                <a:latin typeface="Arial Rounded MT Bold" pitchFamily="34" charset="0"/>
              </a:rPr>
              <a:t> If </a:t>
            </a:r>
            <a:r>
              <a:rPr lang="en-US" sz="1400" dirty="0">
                <a:solidFill>
                  <a:schemeClr val="accent1">
                    <a:lumMod val="75000"/>
                  </a:schemeClr>
                </a:solidFill>
                <a:latin typeface="Arial Rounded MT Bold" pitchFamily="34" charset="0"/>
              </a:rPr>
              <a:t>the jury decides you are innocent, the government can't try again with another jury. You don't have to say anything at your trial. You can't be killed, or put in jail, or fined, unless you were convicted of a crime by a jury. And the government can't take your house or your farm or anything that is yours, unless the government pays for it. </a:t>
            </a:r>
            <a:endParaRPr lang="en-US" sz="1400" dirty="0" smtClean="0">
              <a:solidFill>
                <a:schemeClr val="accent1">
                  <a:lumMod val="75000"/>
                </a:schemeClr>
              </a:solidFill>
              <a:latin typeface="Arial Rounded MT Bold" pitchFamily="34" charset="0"/>
            </a:endParaRPr>
          </a:p>
          <a:p>
            <a:pPr algn="ctr"/>
            <a:r>
              <a:rPr lang="en-US" sz="1400" dirty="0" smtClean="0">
                <a:solidFill>
                  <a:schemeClr val="accent1">
                    <a:lumMod val="75000"/>
                  </a:schemeClr>
                </a:solidFill>
                <a:latin typeface="Arial Rounded MT Bold" pitchFamily="34" charset="0"/>
              </a:rPr>
              <a:t>Today you may be put into any trial without much evidence at all and into the trial is when they search for evidence. The trial can take as long as it needs to be unless if they find you innocent. </a:t>
            </a:r>
            <a:endParaRPr lang="en-US" sz="1400" dirty="0">
              <a:solidFill>
                <a:schemeClr val="accent1">
                  <a:lumMod val="75000"/>
                </a:schemeClr>
              </a:solidFill>
              <a:latin typeface="Arial Rounded MT Bold" pitchFamily="34" charset="0"/>
            </a:endParaRPr>
          </a:p>
          <a:p>
            <a:r>
              <a:rPr lang="en-US" dirty="0">
                <a:solidFill>
                  <a:schemeClr val="accent1">
                    <a:lumMod val="75000"/>
                  </a:schemeClr>
                </a:solidFill>
              </a:rPr>
              <a:t/>
            </a:r>
            <a:br>
              <a:rPr lang="en-US" dirty="0">
                <a:solidFill>
                  <a:schemeClr val="accent1">
                    <a:lumMod val="75000"/>
                  </a:schemeClr>
                </a:solidFill>
              </a:rPr>
            </a:br>
            <a:endParaRPr lang="en-US" dirty="0">
              <a:solidFill>
                <a:schemeClr val="accent1">
                  <a:lumMod val="75000"/>
                </a:schemeClr>
              </a:solidFill>
            </a:endParaRPr>
          </a:p>
        </p:txBody>
      </p:sp>
      <p:sp>
        <p:nvSpPr>
          <p:cNvPr id="3" name="Rectangle 2"/>
          <p:cNvSpPr/>
          <p:nvPr/>
        </p:nvSpPr>
        <p:spPr>
          <a:xfrm>
            <a:off x="104932" y="381000"/>
            <a:ext cx="8970726" cy="769441"/>
          </a:xfrm>
          <a:prstGeom prst="rect">
            <a:avLst/>
          </a:prstGeom>
          <a:noFill/>
        </p:spPr>
        <p:txBody>
          <a:bodyPr wrap="none" lIns="91440" tIns="45720" rIns="91440" bIns="45720">
            <a:spAutoFit/>
          </a:bodyPr>
          <a:lstStyle/>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Provisions Concerning Prosecution</a:t>
            </a:r>
            <a:endParaRPr lang="en-US"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99" y="1219200"/>
            <a:ext cx="2743201" cy="3540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886200" y="1443841"/>
            <a:ext cx="4572000" cy="2677656"/>
          </a:xfrm>
          <a:prstGeom prst="rect">
            <a:avLst/>
          </a:prstGeom>
        </p:spPr>
        <p:txBody>
          <a:bodyPr>
            <a:spAutoFit/>
          </a:bodyPr>
          <a:lstStyle/>
          <a:p>
            <a:pPr algn="ctr"/>
            <a:r>
              <a:rPr lang="en-US" sz="1400" dirty="0">
                <a:solidFill>
                  <a:schemeClr val="accent1">
                    <a:lumMod val="75000"/>
                  </a:schemeClr>
                </a:solidFill>
                <a:latin typeface="Arial Rounded MT Bold" pitchFamily="34" charset="0"/>
              </a:rPr>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offense to be twice put in jeopardy of life or limb; nor shall be compelled in any criminal case to be a witness against himself, nor be deprived of life, liberty, or property, without due process of law; nor shall private property be taken for public use without just compensation. </a:t>
            </a:r>
          </a:p>
        </p:txBody>
      </p:sp>
    </p:spTree>
    <p:custDataLst>
      <p:tags r:id="rId1"/>
    </p:custDataLst>
    <p:extLst>
      <p:ext uri="{BB962C8B-B14F-4D97-AF65-F5344CB8AC3E}">
        <p14:creationId xmlns:p14="http://schemas.microsoft.com/office/powerpoint/2010/main" val="3765928246"/>
      </p:ext>
    </p:extLst>
  </p:cSld>
  <p:clrMapOvr>
    <a:masterClrMapping/>
  </p:clrMapOvr>
  <mc:AlternateContent xmlns:mc="http://schemas.openxmlformats.org/markup-compatibility/2006" xmlns:p14="http://schemas.microsoft.com/office/powerpoint/2010/main">
    <mc:Choice Requires="p14">
      <p:transition spd="slow" p14:dur="4000" advTm="58894">
        <p14:vortex/>
      </p:transition>
    </mc:Choice>
    <mc:Fallback xmlns="">
      <p:transition spd="slow" advTm="5889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wheel(1)">
                                      <p:cBhvr>
                                        <p:cTn id="15" dur="2000"/>
                                        <p:tgtEl>
                                          <p:spTgt spid="3074"/>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ppt_w</p:attrName>
                                        </p:attrNameLst>
                                      </p:cBhvr>
                                      <p:tavLst>
                                        <p:tav tm="0" fmla="#ppt_w*sin(2.5*pi*$)">
                                          <p:val>
                                            <p:fltVal val="0"/>
                                          </p:val>
                                        </p:tav>
                                        <p:tav tm="100000">
                                          <p:val>
                                            <p:fltVal val="1"/>
                                          </p:val>
                                        </p:tav>
                                      </p:tavLst>
                                    </p:anim>
                                    <p:anim calcmode="lin" valueType="num">
                                      <p:cBhvr>
                                        <p:cTn id="2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3" name="TextBox 2"/>
          <p:cNvSpPr txBox="1"/>
          <p:nvPr/>
        </p:nvSpPr>
        <p:spPr>
          <a:xfrm>
            <a:off x="6019800" y="1295400"/>
            <a:ext cx="2794914" cy="5478423"/>
          </a:xfrm>
          <a:prstGeom prst="rect">
            <a:avLst/>
          </a:prstGeom>
          <a:noFill/>
          <a:ln>
            <a:noFill/>
          </a:ln>
        </p:spPr>
        <p:txBody>
          <a:bodyPr wrap="square" rtlCol="0">
            <a:spAutoFit/>
          </a:bodyPr>
          <a:lstStyle/>
          <a:p>
            <a:pPr algn="ctr"/>
            <a:r>
              <a:rPr lang="en-US" sz="1400" dirty="0" smtClean="0">
                <a:solidFill>
                  <a:schemeClr val="accent1">
                    <a:lumMod val="75000"/>
                  </a:schemeClr>
                </a:solidFill>
                <a:latin typeface="Arial Rounded MT Bold" pitchFamily="34" charset="0"/>
              </a:rPr>
              <a:t>6. If </a:t>
            </a:r>
            <a:r>
              <a:rPr lang="en-US" sz="1400" dirty="0">
                <a:solidFill>
                  <a:schemeClr val="accent1">
                    <a:lumMod val="75000"/>
                  </a:schemeClr>
                </a:solidFill>
                <a:latin typeface="Arial Rounded MT Bold" pitchFamily="34" charset="0"/>
              </a:rPr>
              <a:t>you're arrested, you have a right to have your trial pretty soon, and the government can't keep you in jail without trying you. The trial has to be public, so everyone knows what is happening. The case has to be decided by a jury of </a:t>
            </a:r>
            <a:r>
              <a:rPr lang="en-US" sz="1400" dirty="0" smtClean="0">
                <a:solidFill>
                  <a:schemeClr val="accent1">
                    <a:lumMod val="75000"/>
                  </a:schemeClr>
                </a:solidFill>
                <a:latin typeface="Arial Rounded MT Bold" pitchFamily="34" charset="0"/>
              </a:rPr>
              <a:t>citizens from </a:t>
            </a:r>
            <a:r>
              <a:rPr lang="en-US" sz="1400" dirty="0">
                <a:solidFill>
                  <a:schemeClr val="accent1">
                    <a:lumMod val="75000"/>
                  </a:schemeClr>
                </a:solidFill>
                <a:latin typeface="Arial Rounded MT Bold" pitchFamily="34" charset="0"/>
              </a:rPr>
              <a:t>your area. </a:t>
            </a:r>
            <a:r>
              <a:rPr lang="en-US" sz="1400" dirty="0" smtClean="0">
                <a:solidFill>
                  <a:schemeClr val="accent1">
                    <a:lumMod val="75000"/>
                  </a:schemeClr>
                </a:solidFill>
                <a:latin typeface="Arial Rounded MT Bold" pitchFamily="34" charset="0"/>
              </a:rPr>
              <a:t>In the trial you </a:t>
            </a:r>
            <a:r>
              <a:rPr lang="en-US" sz="1400" dirty="0">
                <a:solidFill>
                  <a:schemeClr val="accent1">
                    <a:lumMod val="75000"/>
                  </a:schemeClr>
                </a:solidFill>
                <a:latin typeface="Arial Rounded MT Bold" pitchFamily="34" charset="0"/>
              </a:rPr>
              <a:t>have the right to know what you are accused of, to see and hear the people who are witnesses against you, to have the government help you get witnesses on your side, </a:t>
            </a:r>
            <a:r>
              <a:rPr lang="en-US" sz="1400" dirty="0" smtClean="0">
                <a:solidFill>
                  <a:schemeClr val="accent1">
                    <a:lumMod val="75000"/>
                  </a:schemeClr>
                </a:solidFill>
                <a:latin typeface="Arial Rounded MT Bold" pitchFamily="34" charset="0"/>
              </a:rPr>
              <a:t>and </a:t>
            </a:r>
            <a:r>
              <a:rPr lang="en-US" sz="1400" dirty="0">
                <a:solidFill>
                  <a:schemeClr val="accent1">
                    <a:lumMod val="75000"/>
                  </a:schemeClr>
                </a:solidFill>
                <a:latin typeface="Arial Rounded MT Bold" pitchFamily="34" charset="0"/>
              </a:rPr>
              <a:t>to </a:t>
            </a:r>
            <a:r>
              <a:rPr lang="en-US" sz="1400" dirty="0" smtClean="0">
                <a:solidFill>
                  <a:schemeClr val="accent1">
                    <a:lumMod val="75000"/>
                  </a:schemeClr>
                </a:solidFill>
                <a:latin typeface="Arial Rounded MT Bold" pitchFamily="34" charset="0"/>
              </a:rPr>
              <a:t>have a </a:t>
            </a:r>
            <a:r>
              <a:rPr lang="en-US" sz="1400" dirty="0">
                <a:solidFill>
                  <a:schemeClr val="accent1">
                    <a:lumMod val="75000"/>
                  </a:schemeClr>
                </a:solidFill>
                <a:latin typeface="Arial Rounded MT Bold" pitchFamily="34" charset="0"/>
              </a:rPr>
              <a:t>lawyer to help you</a:t>
            </a:r>
            <a:r>
              <a:rPr lang="en-US" sz="1400" dirty="0" smtClean="0">
                <a:solidFill>
                  <a:schemeClr val="accent1">
                    <a:lumMod val="75000"/>
                  </a:schemeClr>
                </a:solidFill>
                <a:latin typeface="Arial Rounded MT Bold" pitchFamily="34" charset="0"/>
              </a:rPr>
              <a:t>. Today you have to be kept in jail until your trial begins. You may be </a:t>
            </a:r>
            <a:r>
              <a:rPr lang="en-US" sz="1400" dirty="0" err="1" smtClean="0">
                <a:solidFill>
                  <a:schemeClr val="accent1">
                    <a:lumMod val="75000"/>
                  </a:schemeClr>
                </a:solidFill>
                <a:latin typeface="Arial Rounded MT Bold" pitchFamily="34" charset="0"/>
              </a:rPr>
              <a:t>realeased</a:t>
            </a:r>
            <a:r>
              <a:rPr lang="en-US" sz="1400" dirty="0" smtClean="0">
                <a:solidFill>
                  <a:schemeClr val="accent1">
                    <a:lumMod val="75000"/>
                  </a:schemeClr>
                </a:solidFill>
                <a:latin typeface="Arial Rounded MT Bold" pitchFamily="34" charset="0"/>
              </a:rPr>
              <a:t> until your trial begins if you have paid you bail which is usually a large amount of money.</a:t>
            </a:r>
            <a:endParaRPr lang="en-US" sz="1400" dirty="0">
              <a:solidFill>
                <a:schemeClr val="accent1">
                  <a:lumMod val="75000"/>
                </a:schemeClr>
              </a:solidFill>
              <a:latin typeface="Arial Rounded MT Bold" pitchFamily="34" charset="0"/>
            </a:endParaRPr>
          </a:p>
          <a:p>
            <a:r>
              <a:rPr lang="en-US" sz="1400" dirty="0"/>
              <a:t/>
            </a:r>
            <a:br>
              <a:rPr lang="en-US" sz="1400" dirty="0"/>
            </a:br>
            <a:endParaRPr lang="en-US" sz="1400" dirty="0"/>
          </a:p>
        </p:txBody>
      </p:sp>
      <p:sp>
        <p:nvSpPr>
          <p:cNvPr id="4" name="Rectangle 3"/>
          <p:cNvSpPr/>
          <p:nvPr/>
        </p:nvSpPr>
        <p:spPr>
          <a:xfrm>
            <a:off x="-13771" y="457200"/>
            <a:ext cx="9137951" cy="707886"/>
          </a:xfrm>
          <a:prstGeom prst="rect">
            <a:avLst/>
          </a:prstGeom>
          <a:noFill/>
        </p:spPr>
        <p:txBody>
          <a:bodyPr wrap="none" lIns="91440" tIns="45720" rIns="91440" bIns="45720">
            <a:spAutoFit/>
          </a:bodyPr>
          <a:lstStyle/>
          <a:p>
            <a:pPr algn="ctr"/>
            <a:r>
              <a:rPr lang="en-US"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Right to a Speedy Trial, Witnesses, etc.</a:t>
            </a:r>
            <a:endParaRPr lang="en-US"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65086"/>
            <a:ext cx="3123392" cy="523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82012" y="1371600"/>
            <a:ext cx="2607596" cy="4401205"/>
          </a:xfrm>
          <a:prstGeom prst="rect">
            <a:avLst/>
          </a:prstGeom>
        </p:spPr>
        <p:txBody>
          <a:bodyPr wrap="square">
            <a:spAutoFit/>
          </a:bodyPr>
          <a:lstStyle/>
          <a:p>
            <a:pPr algn="ctr"/>
            <a:r>
              <a:rPr lang="en-US" sz="1400" dirty="0">
                <a:solidFill>
                  <a:schemeClr val="accent1">
                    <a:lumMod val="75000"/>
                  </a:schemeClr>
                </a:solidFill>
                <a:latin typeface="Arial Rounded MT Bold" pitchFamily="34" charset="0"/>
              </a:rPr>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defense. </a:t>
            </a:r>
          </a:p>
        </p:txBody>
      </p:sp>
    </p:spTree>
    <p:custDataLst>
      <p:tags r:id="rId1"/>
    </p:custDataLst>
    <p:extLst>
      <p:ext uri="{BB962C8B-B14F-4D97-AF65-F5344CB8AC3E}">
        <p14:creationId xmlns:p14="http://schemas.microsoft.com/office/powerpoint/2010/main" val="632305653"/>
      </p:ext>
    </p:extLst>
  </p:cSld>
  <p:clrMapOvr>
    <a:masterClrMapping/>
  </p:clrMapOvr>
  <mc:AlternateContent xmlns:mc="http://schemas.openxmlformats.org/markup-compatibility/2006" xmlns:p14="http://schemas.microsoft.com/office/powerpoint/2010/main">
    <mc:Choice Requires="p14">
      <p:transition spd="slow" p14:dur="3900" advTm="50623">
        <p14:glitter dir="d" pattern="hexagon"/>
      </p:transition>
    </mc:Choice>
    <mc:Fallback xmlns="">
      <p:transition spd="slow" advTm="5062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wheel(1)">
                                      <p:cBhvr>
                                        <p:cTn id="15" dur="20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2000"/>
                                        <p:tgtEl>
                                          <p:spTgt spid="3"/>
                                        </p:tgtEl>
                                      </p:cBhvr>
                                    </p:animEffect>
                                    <p:anim calcmode="lin" valueType="num">
                                      <p:cBhvr>
                                        <p:cTn id="28" dur="2000" fill="hold"/>
                                        <p:tgtEl>
                                          <p:spTgt spid="3"/>
                                        </p:tgtEl>
                                        <p:attrNameLst>
                                          <p:attrName>ppt_w</p:attrName>
                                        </p:attrNameLst>
                                      </p:cBhvr>
                                      <p:tavLst>
                                        <p:tav tm="0" fmla="#ppt_w*sin(2.5*pi*$)">
                                          <p:val>
                                            <p:fltVal val="0"/>
                                          </p:val>
                                        </p:tav>
                                        <p:tav tm="100000">
                                          <p:val>
                                            <p:fltVal val="1"/>
                                          </p:val>
                                        </p:tav>
                                      </p:tavLst>
                                    </p:anim>
                                    <p:anim calcmode="lin" valueType="num">
                                      <p:cBhvr>
                                        <p:cTn id="2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3" name="Rectangle 2"/>
          <p:cNvSpPr/>
          <p:nvPr/>
        </p:nvSpPr>
        <p:spPr>
          <a:xfrm>
            <a:off x="914400" y="381000"/>
            <a:ext cx="7071424"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Right to a Trial by Jury</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extBox 4"/>
          <p:cNvSpPr txBox="1"/>
          <p:nvPr/>
        </p:nvSpPr>
        <p:spPr>
          <a:xfrm>
            <a:off x="1752600" y="4495800"/>
            <a:ext cx="5928424" cy="2246769"/>
          </a:xfrm>
          <a:prstGeom prst="rect">
            <a:avLst/>
          </a:prstGeom>
          <a:noFill/>
        </p:spPr>
        <p:txBody>
          <a:bodyPr wrap="square" rtlCol="0">
            <a:spAutoFit/>
          </a:bodyPr>
          <a:lstStyle/>
          <a:p>
            <a:pPr algn="ctr"/>
            <a:r>
              <a:rPr lang="en-US" sz="2000" dirty="0" smtClean="0">
                <a:solidFill>
                  <a:schemeClr val="accent1">
                    <a:lumMod val="75000"/>
                  </a:schemeClr>
                </a:solidFill>
                <a:latin typeface="Arial Rounded MT Bold" pitchFamily="34" charset="0"/>
              </a:rPr>
              <a:t>7. You have the right to a jury when it is a civil case. Today you have a jury for a major case not a minor one. Jury’s are more used for major cases just to have an opinion of what people may think. If someone is found not guilty, when everyone thinks they were a jury may try to play against it.</a:t>
            </a:r>
            <a:endParaRPr lang="en-US" sz="2000" dirty="0">
              <a:solidFill>
                <a:schemeClr val="accent1">
                  <a:lumMod val="75000"/>
                </a:schemeClr>
              </a:solidFill>
              <a:latin typeface="Arial Rounded MT Bold"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72184"/>
            <a:ext cx="2663774" cy="2947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505200" y="1676400"/>
            <a:ext cx="4572000" cy="2554545"/>
          </a:xfrm>
          <a:prstGeom prst="rect">
            <a:avLst/>
          </a:prstGeom>
        </p:spPr>
        <p:txBody>
          <a:bodyPr>
            <a:spAutoFit/>
          </a:bodyPr>
          <a:lstStyle/>
          <a:p>
            <a:pPr algn="ctr"/>
            <a:r>
              <a:rPr lang="en-US" sz="2000" dirty="0">
                <a:solidFill>
                  <a:schemeClr val="accent1">
                    <a:lumMod val="75000"/>
                  </a:schemeClr>
                </a:solidFill>
                <a:latin typeface="Arial Rounded MT Bold" pitchFamily="34" charset="0"/>
              </a:rPr>
              <a:t>In suits at common law, where the value in controversy shall exceed twenty dollars, the right of trial by jury shall be preserved, and no fact tried by a jury shall be otherwise reexamined in any court of the United States, than according to the rules of the common law. </a:t>
            </a:r>
          </a:p>
        </p:txBody>
      </p:sp>
    </p:spTree>
    <p:custDataLst>
      <p:tags r:id="rId1"/>
    </p:custDataLst>
    <p:extLst>
      <p:ext uri="{BB962C8B-B14F-4D97-AF65-F5344CB8AC3E}">
        <p14:creationId xmlns:p14="http://schemas.microsoft.com/office/powerpoint/2010/main" val="3931548053"/>
      </p:ext>
    </p:extLst>
  </p:cSld>
  <p:clrMapOvr>
    <a:masterClrMapping/>
  </p:clrMapOvr>
  <mc:AlternateContent xmlns:mc="http://schemas.openxmlformats.org/markup-compatibility/2006" xmlns:p14="http://schemas.microsoft.com/office/powerpoint/2010/main">
    <mc:Choice Requires="p14">
      <p:transition spd="slow" p14:dur="3000" advTm="34395">
        <p14:shred/>
      </p:transition>
    </mc:Choice>
    <mc:Fallback xmlns="">
      <p:transition spd="slow" advTm="3439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wheel(1)">
                                      <p:cBhvr>
                                        <p:cTn id="15" dur="2000"/>
                                        <p:tgtEl>
                                          <p:spTgt spid="4098"/>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anim calcmode="lin" valueType="num">
                                      <p:cBhvr>
                                        <p:cTn id="21" dur="2000" fill="hold"/>
                                        <p:tgtEl>
                                          <p:spTgt spid="4"/>
                                        </p:tgtEl>
                                        <p:attrNameLst>
                                          <p:attrName>ppt_w</p:attrName>
                                        </p:attrNameLst>
                                      </p:cBhvr>
                                      <p:tavLst>
                                        <p:tav tm="0" fmla="#ppt_w*sin(2.5*pi*$)">
                                          <p:val>
                                            <p:fltVal val="0"/>
                                          </p:val>
                                        </p:tav>
                                        <p:tav tm="100000">
                                          <p:val>
                                            <p:fltVal val="1"/>
                                          </p:val>
                                        </p:tav>
                                      </p:tavLst>
                                    </p:anim>
                                    <p:anim calcmode="lin" valueType="num">
                                      <p:cBhvr>
                                        <p:cTn id="22"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ppt_w</p:attrName>
                                        </p:attrNameLst>
                                      </p:cBhvr>
                                      <p:tavLst>
                                        <p:tav tm="0" fmla="#ppt_w*sin(2.5*pi*$)">
                                          <p:val>
                                            <p:fltVal val="0"/>
                                          </p:val>
                                        </p:tav>
                                        <p:tav tm="100000">
                                          <p:val>
                                            <p:fltVal val="1"/>
                                          </p:val>
                                        </p:tav>
                                      </p:tavLst>
                                    </p:anim>
                                    <p:anim calcmode="lin" valueType="num">
                                      <p:cBhvr>
                                        <p:cTn id="2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Taina Quiles</a:t>
            </a:r>
            <a:endParaRPr lang="en-US"/>
          </a:p>
        </p:txBody>
      </p:sp>
      <p:sp>
        <p:nvSpPr>
          <p:cNvPr id="3" name="Rectangle 2"/>
          <p:cNvSpPr/>
          <p:nvPr/>
        </p:nvSpPr>
        <p:spPr>
          <a:xfrm>
            <a:off x="259766" y="381000"/>
            <a:ext cx="8624477" cy="769441"/>
          </a:xfrm>
          <a:prstGeom prst="rect">
            <a:avLst/>
          </a:prstGeom>
          <a:noFill/>
        </p:spPr>
        <p:txBody>
          <a:bodyPr wrap="none" lIns="91440" tIns="45720" rIns="91440" bIns="45720">
            <a:spAutoFit/>
          </a:bodyPr>
          <a:lstStyle/>
          <a:p>
            <a:pPr algn="ctr"/>
            <a:r>
              <a:rPr lang="en-US" sz="4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Excessive Bail, Cruel Punishment</a:t>
            </a:r>
            <a:endParaRPr lang="en-US" sz="4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2683599" y="3200400"/>
            <a:ext cx="6426873" cy="3139321"/>
          </a:xfrm>
          <a:prstGeom prst="rect">
            <a:avLst/>
          </a:prstGeom>
          <a:noFill/>
        </p:spPr>
        <p:txBody>
          <a:bodyPr wrap="square" rtlCol="0">
            <a:spAutoFit/>
          </a:bodyPr>
          <a:lstStyle/>
          <a:p>
            <a:pPr algn="ctr"/>
            <a:r>
              <a:rPr lang="en-US" sz="2000" dirty="0" smtClean="0">
                <a:solidFill>
                  <a:schemeClr val="accent1">
                    <a:lumMod val="75000"/>
                  </a:schemeClr>
                </a:solidFill>
                <a:latin typeface="Arial Rounded MT Bold" pitchFamily="34" charset="0"/>
              </a:rPr>
              <a:t>8. The </a:t>
            </a:r>
            <a:r>
              <a:rPr lang="en-US" sz="2000" dirty="0">
                <a:solidFill>
                  <a:schemeClr val="accent1">
                    <a:lumMod val="75000"/>
                  </a:schemeClr>
                </a:solidFill>
                <a:latin typeface="Arial Rounded MT Bold" pitchFamily="34" charset="0"/>
              </a:rPr>
              <a:t>government can't make you pay more than is reasonable in bail or in fines, and the government can't order you to have cruel or unusual punishments </a:t>
            </a:r>
            <a:r>
              <a:rPr lang="en-US" sz="2000" dirty="0" smtClean="0">
                <a:solidFill>
                  <a:schemeClr val="accent1">
                    <a:lumMod val="75000"/>
                  </a:schemeClr>
                </a:solidFill>
                <a:latin typeface="Arial Rounded MT Bold" pitchFamily="34" charset="0"/>
              </a:rPr>
              <a:t>even </a:t>
            </a:r>
            <a:r>
              <a:rPr lang="en-US" sz="2000" dirty="0">
                <a:solidFill>
                  <a:schemeClr val="accent1">
                    <a:lumMod val="75000"/>
                  </a:schemeClr>
                </a:solidFill>
                <a:latin typeface="Arial Rounded MT Bold" pitchFamily="34" charset="0"/>
              </a:rPr>
              <a:t>if you are convicted of a crime.</a:t>
            </a:r>
          </a:p>
          <a:p>
            <a:pPr algn="ctr"/>
            <a:r>
              <a:rPr lang="en-US" sz="2000" dirty="0" smtClean="0">
                <a:solidFill>
                  <a:schemeClr val="accent1">
                    <a:lumMod val="75000"/>
                  </a:schemeClr>
                </a:solidFill>
                <a:latin typeface="Arial Rounded MT Bold" pitchFamily="34" charset="0"/>
              </a:rPr>
              <a:t>Today the bails are usually an excessive amount like 1 million dollars that no ordinary person can pay. If you are convicted of a serious crime death may result in it.</a:t>
            </a:r>
            <a:r>
              <a:rPr lang="en-US" dirty="0"/>
              <a:t/>
            </a:r>
            <a:br>
              <a:rPr lang="en-US" dirty="0"/>
            </a:br>
            <a:endParaRPr lang="en-US"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942" y="1157208"/>
            <a:ext cx="2479753" cy="4557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17131" y="1572161"/>
            <a:ext cx="4572000" cy="1323439"/>
          </a:xfrm>
          <a:prstGeom prst="rect">
            <a:avLst/>
          </a:prstGeom>
        </p:spPr>
        <p:txBody>
          <a:bodyPr>
            <a:spAutoFit/>
          </a:bodyPr>
          <a:lstStyle/>
          <a:p>
            <a:pPr algn="ctr"/>
            <a:r>
              <a:rPr lang="en-US" sz="2000" dirty="0">
                <a:solidFill>
                  <a:schemeClr val="accent1">
                    <a:lumMod val="75000"/>
                  </a:schemeClr>
                </a:solidFill>
                <a:latin typeface="Arial Rounded MT Bold" pitchFamily="34" charset="0"/>
              </a:rPr>
              <a:t>Excessive bail shall not be required, nor excessive fines imposed, nor cruel and unusual punishments inflicted. </a:t>
            </a:r>
          </a:p>
        </p:txBody>
      </p:sp>
    </p:spTree>
    <p:custDataLst>
      <p:tags r:id="rId1"/>
    </p:custDataLst>
    <p:extLst>
      <p:ext uri="{BB962C8B-B14F-4D97-AF65-F5344CB8AC3E}">
        <p14:creationId xmlns:p14="http://schemas.microsoft.com/office/powerpoint/2010/main" val="1635820878"/>
      </p:ext>
    </p:extLst>
  </p:cSld>
  <p:clrMapOvr>
    <a:masterClrMapping/>
  </p:clrMapOvr>
  <mc:AlternateContent xmlns:mc="http://schemas.openxmlformats.org/markup-compatibility/2006" xmlns:p14="http://schemas.microsoft.com/office/powerpoint/2010/main">
    <mc:Choice Requires="p14">
      <p:transition spd="slow" p14:dur="4400" advTm="26897">
        <p14:honeycomb/>
      </p:transition>
    </mc:Choice>
    <mc:Fallback xmlns="">
      <p:transition spd="slow" advTm="2689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wheel(1)">
                                      <p:cBhvr>
                                        <p:cTn id="15" dur="2000"/>
                                        <p:tgtEl>
                                          <p:spTgt spid="5122"/>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anim calcmode="lin" valueType="num">
                                      <p:cBhvr>
                                        <p:cTn id="21" dur="2000" fill="hold"/>
                                        <p:tgtEl>
                                          <p:spTgt spid="5"/>
                                        </p:tgtEl>
                                        <p:attrNameLst>
                                          <p:attrName>ppt_w</p:attrName>
                                        </p:attrNameLst>
                                      </p:cBhvr>
                                      <p:tavLst>
                                        <p:tav tm="0" fmla="#ppt_w*sin(2.5*pi*$)">
                                          <p:val>
                                            <p:fltVal val="0"/>
                                          </p:val>
                                        </p:tav>
                                        <p:tav tm="100000">
                                          <p:val>
                                            <p:fltVal val="1"/>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ppt_w</p:attrName>
                                        </p:attrNameLst>
                                      </p:cBhvr>
                                      <p:tavLst>
                                        <p:tav tm="0" fmla="#ppt_w*sin(2.5*pi*$)">
                                          <p:val>
                                            <p:fltVal val="0"/>
                                          </p:val>
                                        </p:tav>
                                        <p:tav tm="100000">
                                          <p:val>
                                            <p:fltVal val="1"/>
                                          </p:val>
                                        </p:tav>
                                      </p:tavLst>
                                    </p:anim>
                                    <p:anim calcmode="lin" valueType="num">
                                      <p:cBhvr>
                                        <p:cTn id="2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8|1.9|2.1"/>
</p:tagLst>
</file>

<file path=ppt/tags/tag10.xml><?xml version="1.0" encoding="utf-8"?>
<p:tagLst xmlns:a="http://schemas.openxmlformats.org/drawingml/2006/main" xmlns:r="http://schemas.openxmlformats.org/officeDocument/2006/relationships" xmlns:p="http://schemas.openxmlformats.org/presentationml/2006/main">
  <p:tag name="TIMING" val="|0.2|2.1|2.3|7.3"/>
</p:tagLst>
</file>

<file path=ppt/tags/tag11.xml><?xml version="1.0" encoding="utf-8"?>
<p:tagLst xmlns:a="http://schemas.openxmlformats.org/drawingml/2006/main" xmlns:r="http://schemas.openxmlformats.org/officeDocument/2006/relationships" xmlns:p="http://schemas.openxmlformats.org/presentationml/2006/main">
  <p:tag name="TIMING" val="|0.7|1.7|1.9|5.9"/>
</p:tagLst>
</file>

<file path=ppt/tags/tag12.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4|2.7|2.3|6.4"/>
</p:tagLst>
</file>

<file path=ppt/tags/tag3.xml><?xml version="1.0" encoding="utf-8"?>
<p:tagLst xmlns:a="http://schemas.openxmlformats.org/drawingml/2006/main" xmlns:r="http://schemas.openxmlformats.org/officeDocument/2006/relationships" xmlns:p="http://schemas.openxmlformats.org/presentationml/2006/main">
  <p:tag name="TIMING" val="|0.1|2.1|2.6|4.8"/>
</p:tagLst>
</file>

<file path=ppt/tags/tag4.xml><?xml version="1.0" encoding="utf-8"?>
<p:tagLst xmlns:a="http://schemas.openxmlformats.org/drawingml/2006/main" xmlns:r="http://schemas.openxmlformats.org/officeDocument/2006/relationships" xmlns:p="http://schemas.openxmlformats.org/presentationml/2006/main">
  <p:tag name="TIMING" val="|0.6|2.4|1.9|2.1"/>
</p:tagLst>
</file>

<file path=ppt/tags/tag5.xml><?xml version="1.0" encoding="utf-8"?>
<p:tagLst xmlns:a="http://schemas.openxmlformats.org/drawingml/2006/main" xmlns:r="http://schemas.openxmlformats.org/officeDocument/2006/relationships" xmlns:p="http://schemas.openxmlformats.org/presentationml/2006/main">
  <p:tag name="TIMING" val="|0.6|2|2|3.1"/>
</p:tagLst>
</file>

<file path=ppt/tags/tag6.xml><?xml version="1.0" encoding="utf-8"?>
<p:tagLst xmlns:a="http://schemas.openxmlformats.org/drawingml/2006/main" xmlns:r="http://schemas.openxmlformats.org/officeDocument/2006/relationships" xmlns:p="http://schemas.openxmlformats.org/presentationml/2006/main">
  <p:tag name="TIMING" val="|0.3|2.1|2.3|12"/>
</p:tagLst>
</file>

<file path=ppt/tags/tag7.xml><?xml version="1.0" encoding="utf-8"?>
<p:tagLst xmlns:a="http://schemas.openxmlformats.org/drawingml/2006/main" xmlns:r="http://schemas.openxmlformats.org/officeDocument/2006/relationships" xmlns:p="http://schemas.openxmlformats.org/presentationml/2006/main">
  <p:tag name="TIMING" val="|0.5|2.4|2.6|14.1"/>
</p:tagLst>
</file>

<file path=ppt/tags/tag8.xml><?xml version="1.0" encoding="utf-8"?>
<p:tagLst xmlns:a="http://schemas.openxmlformats.org/drawingml/2006/main" xmlns:r="http://schemas.openxmlformats.org/officeDocument/2006/relationships" xmlns:p="http://schemas.openxmlformats.org/presentationml/2006/main">
  <p:tag name="TIMING" val="|0.3|1.4|2|10.7"/>
</p:tagLst>
</file>

<file path=ppt/tags/tag9.xml><?xml version="1.0" encoding="utf-8"?>
<p:tagLst xmlns:a="http://schemas.openxmlformats.org/drawingml/2006/main" xmlns:r="http://schemas.openxmlformats.org/officeDocument/2006/relationships" xmlns:p="http://schemas.openxmlformats.org/presentationml/2006/main">
  <p:tag name="TIMING" val="|0.4|1.9|2.3|3.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186</TotalTime>
  <Words>1526</Words>
  <Application>Microsoft Office PowerPoint</Application>
  <PresentationFormat>On-screen Show (4:3)</PresentationFormat>
  <Paragraphs>74</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115840</dc:creator>
  <cp:lastModifiedBy>115840</cp:lastModifiedBy>
  <cp:revision>24</cp:revision>
  <dcterms:created xsi:type="dcterms:W3CDTF">2012-03-19T11:55:48Z</dcterms:created>
  <dcterms:modified xsi:type="dcterms:W3CDTF">2012-03-30T11:57:34Z</dcterms:modified>
</cp:coreProperties>
</file>